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1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  <p:sldId id="294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27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79" r:id="rId36"/>
    <p:sldId id="280" r:id="rId37"/>
    <p:sldId id="291" r:id="rId38"/>
    <p:sldId id="292" r:id="rId39"/>
    <p:sldId id="295" r:id="rId40"/>
    <p:sldId id="29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4402" autoAdjust="0"/>
  </p:normalViewPr>
  <p:slideViewPr>
    <p:cSldViewPr snapToGrid="0">
      <p:cViewPr varScale="1">
        <p:scale>
          <a:sx n="61" d="100"/>
          <a:sy n="61" d="100"/>
        </p:scale>
        <p:origin x="12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98DE3-7C34-4F35-B7EA-39961C0341CB}" type="datetimeFigureOut">
              <a:rPr lang="es-ES" smtClean="0"/>
              <a:t>08/01/2025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03267-22E3-47C4-9774-3328BE382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010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03267-22E3-47C4-9774-3328BE38252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511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03267-22E3-47C4-9774-3328BE38252E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547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7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3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4218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52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7032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4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65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8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2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4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4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6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4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18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6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8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2">
                    <a:lumMod val="50000"/>
                  </a:schemeClr>
                </a:solidFill>
              </a:rPr>
              <a:t>Curso automaquillaje hombres</a:t>
            </a:r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45325" y="1020473"/>
            <a:ext cx="874776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PIEL MIXTA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La piel mixta es tal vez una de las que mas cuidados requieren.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Este tipo de piel presenta una zona grasa y otra seca o normal.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La zona grasa 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comúnmente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llamada de zona I (frente, nariz y la barbilla) y se distingue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por su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mayor espesor,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dilatación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los poros y el exceso de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secreción sebácea.</a:t>
            </a:r>
            <a:endParaRPr lang="es-ES" dirty="0">
              <a:solidFill>
                <a:srgbClr val="000000"/>
              </a:solidFill>
              <a:latin typeface="ArialMT"/>
            </a:endParaRP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Si consideramos su aspecto, resulta untuosa,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húmeda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brillante, y se aprecian con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frecuencia puntos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negros o espinillas, debido a la tendencia natural a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formación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impurezas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.</a:t>
            </a:r>
            <a:endParaRPr lang="es-ES" dirty="0">
              <a:solidFill>
                <a:srgbClr val="0000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1684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9451" y="783771"/>
            <a:ext cx="978407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CUIDADOS DE LA PIEL MIXTA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Para cuidarla y mejorarla no debes usar distintos tipos de crema en el rostro, una para la piel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grasa y otra para piel seca o normal,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es un mito! Utiliza una hidratante especial para tu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tipo de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piel. Evita usar productos que no sean indicados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específicamente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para pieles mixtas o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combinadas. La higiene en la piel mixta es especialmente importante: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límpiate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dos veces al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día con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una limpiadora especifica. Para evitar el exceso de brillos, utiliza una crema hidratante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que no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contenga aceites, en lo posible que sea de textura liviana o en gel.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La limpieza de los poros y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eliminación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puntos negros son aspectos en los que hay que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extremar el cuidado. Para ello, utiliza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cosméticos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indicación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"no </a:t>
            </a:r>
            <a:r>
              <a:rPr lang="es-ES" dirty="0" err="1">
                <a:solidFill>
                  <a:srgbClr val="000000"/>
                </a:solidFill>
                <a:latin typeface="ArialMT"/>
              </a:rPr>
              <a:t>comedogenico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". Esto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significa que esta probado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científicamente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que no obstruye los poros ni potencia la </a:t>
            </a:r>
            <a:r>
              <a:rPr lang="es-ES" dirty="0" err="1">
                <a:solidFill>
                  <a:srgbClr val="000000"/>
                </a:solidFill>
                <a:latin typeface="ArialMT"/>
              </a:rPr>
              <a:t>aparicion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de puntos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negros. Exfoliar tu piel dos veces a la semana es muy adecuado. Una o dos veces 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la semana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es aconsejable que te apliques una mascarilla. Utiliza siempre un protector solar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que sea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indicado para tu tipo de piel.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Para mantener tu piel hidratada y eliminar toxinas de tu organismo, evita el consumo de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alcohol, azúcar,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chocolate y refrescos. Tampoco ayudaran los fritos y las comidas con muchas especias.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Come muchas verduras frescas de hoja verde y mucha fruta. Trata de ingerir alimentos con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alto contenido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en vitamina B2, como nueces, levadura de cerveza 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judías.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también,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alimentos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que contengan ácidos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grasos Omega 3.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184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41268" y="196849"/>
            <a:ext cx="855181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PIEL SENSIBLE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La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piel posee una barrera protectora natural que impide que bacterias y sustancias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nocivas penetren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en el cuerpo, al mismo tiempo que limita la perdida de agua y previene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la deshidratación.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Este proceso mantiene la piel sana e hidratada preservando su elasticidad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y firmeza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.</a:t>
            </a:r>
          </a:p>
          <a:p>
            <a:pPr>
              <a:tabLst>
                <a:tab pos="2155825" algn="l"/>
              </a:tabLst>
            </a:pPr>
            <a:r>
              <a:rPr lang="es-ES" dirty="0">
                <a:solidFill>
                  <a:srgbClr val="000000"/>
                </a:solidFill>
                <a:latin typeface="ArialMT"/>
              </a:rPr>
              <a:t>No obstante, factores externos como el clima y factores internos como el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estrés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pueden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socavar este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proceso, debilitando las defensas naturales de la piel y haciendo que esta se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perciba áspera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seca. Seguidamente,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estímulos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externos pueden exacerbar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situación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haciendo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que la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piel llegue a inflamarse.</a:t>
            </a:r>
          </a:p>
          <a:p>
            <a:pPr>
              <a:tabLst>
                <a:tab pos="2155825" algn="l"/>
              </a:tabLst>
            </a:pPr>
            <a:r>
              <a:rPr lang="es-ES" dirty="0">
                <a:solidFill>
                  <a:srgbClr val="000000"/>
                </a:solidFill>
                <a:latin typeface="ArialMT"/>
              </a:rPr>
              <a:t>La piel puede sensibilizarse cuando esta deteriorada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función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la barrera protectora,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dando lugar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a que la piel empiece a ser vulnerable a irritantes externos, como bacterias,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sustancias químicas, alérgenos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u otras.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Entre los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síntomas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se destacan el enrojecimiento,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descamación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hinchazón. Mientras algunas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personas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están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predispuestas a estos "brotes" del proceso, otras se sorprenden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por este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repentino "mal humor de la piel". La piel sensible reacciona a menudo de un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modo imprevisible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El conocimiento de la importancia de las defensas naturales de la piel y los factores que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las debilitan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, puede ayudar a descifrar este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"discurso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cutáneo".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La imprevisibilidad de la piel sensible significa que, en muchos casos,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las soluciones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efectivas giran en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torno 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prevención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mas bien que a la cura. En consecuencia, el objetivo es controlar 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minimizar SUS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CAUSAS 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estímulos.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8908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4765" y="491936"/>
            <a:ext cx="982326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CUIDADOS DE LA PIEL</a:t>
            </a:r>
          </a:p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SENSIBLE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Los aceites vegetales puros, naturales, como los aceites de almendra y jojoba, contiene acido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linoleico, un acido graso insaturado que fortalece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función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la barrera natural de la piel. Si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se aplican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por medio de un masaje regular, pueden ayudar a estimular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circulación sanguínea e incrementar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la elasticidad de la piel.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protección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la piel frente a los rayos solares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puede contribuir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a reducir la sensibilidad. Es preferible evitar el sol por completo entre las 11 de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la mañana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las 3 de la tarde,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así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como vestir ropas protectoras.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Elige un filtro solar exento de irritantes, como perfumes. Aplicar generosamente 30 minutos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antes de salir al exterior y volver a aplicar cada dos horas.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hidratación cutánea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depende del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equilibrio acuoso del organismo. Este priva adicionalmente de humedad a la piel ya seca. La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ingestión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un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mínimo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1,5 litros de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líquidos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al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día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es esencial para mantener un estado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cutáneo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sano. Evitar las fricciones y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exposición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al agua demasiado caliente durante la ducha.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En el momento de elegir limpiadores, hidratantes y otros productos para el cuidado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cutáneo</a:t>
            </a:r>
            <a:endParaRPr lang="es-ES" dirty="0">
              <a:solidFill>
                <a:srgbClr val="000000"/>
              </a:solidFill>
              <a:latin typeface="ArialMT"/>
            </a:endParaRP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dedicados a la piel sensible, es importante evitar los que contengan irritantes como colorantes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o perfumes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El tabaquismo, la nicotina y las toxinas del humo de los cigarrillos pueden disminuir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significativamente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circulación sanguínea,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 el resultado de una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reducción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la tasa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metabólica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dentro de la piel. Esto significa que la piel se reseca mas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fácilmente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envejece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8122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5395" y="2667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TEORÍA DEL COLOR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Arial-BoldM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05395" y="636062"/>
            <a:ext cx="93281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MT"/>
              </a:rPr>
              <a:t>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teoría del color nos dice que tenemos 3 colores primarios, el amarillo, rojo y azul.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Estos colores son primarios, son puros, no nacen de la mezcla de ninguno. De la 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Mezcla de ellos van saliendo los secundarios y si mezclamos un primario con un 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Secundarios, sale un terciario y así sucesivamente, haríamos todo el circulo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Cromático.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Esta teoría nos dice que un primario con su opuesto en el círculo cromático son opuestos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Entre sí, pero a la vez se complementan.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349" y="2678663"/>
            <a:ext cx="4526285" cy="390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0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9302" y="318254"/>
            <a:ext cx="197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CORRECTORES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Arial-BoldM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0891" y="1018903"/>
            <a:ext cx="91614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-Bold"/>
              </a:rPr>
              <a:t>Coloración azul : </a:t>
            </a:r>
            <a:r>
              <a:rPr lang="es-ES" dirty="0">
                <a:latin typeface="Roboto-Regular"/>
              </a:rPr>
              <a:t>debajo de ojos, en sombra de barba, morados, tatuajes; </a:t>
            </a:r>
            <a:r>
              <a:rPr lang="es-ES" dirty="0" smtClean="0">
                <a:latin typeface="Roboto-Regular"/>
              </a:rPr>
              <a:t>utiliza</a:t>
            </a:r>
          </a:p>
          <a:p>
            <a:r>
              <a:rPr lang="es-ES" dirty="0" smtClean="0">
                <a:latin typeface="Roboto-Regular"/>
              </a:rPr>
              <a:t> </a:t>
            </a:r>
            <a:r>
              <a:rPr lang="es-ES" dirty="0">
                <a:latin typeface="Roboto-Regular"/>
              </a:rPr>
              <a:t>correctores naranjas, duraznos, corales, estos serán efectivos en </a:t>
            </a:r>
            <a:r>
              <a:rPr lang="es-ES" dirty="0" smtClean="0">
                <a:latin typeface="Roboto-Regular"/>
              </a:rPr>
              <a:t>descoloraciones </a:t>
            </a:r>
            <a:endParaRPr lang="es-ES" dirty="0" smtClean="0">
              <a:latin typeface="Roboto-Regular"/>
            </a:endParaRPr>
          </a:p>
          <a:p>
            <a:r>
              <a:rPr lang="es-ES" dirty="0" smtClean="0">
                <a:latin typeface="Roboto-Regular"/>
              </a:rPr>
              <a:t>azules </a:t>
            </a:r>
            <a:r>
              <a:rPr lang="es-ES" dirty="0">
                <a:latin typeface="Roboto-Regular"/>
              </a:rPr>
              <a:t>o azuladas grisáceas</a:t>
            </a:r>
            <a:r>
              <a:rPr lang="es-ES" dirty="0" smtClean="0">
                <a:latin typeface="Roboto-Regular"/>
              </a:rPr>
              <a:t>.</a:t>
            </a:r>
          </a:p>
          <a:p>
            <a:endParaRPr lang="es-ES" dirty="0">
              <a:latin typeface="Roboto-Regular"/>
            </a:endParaRPr>
          </a:p>
          <a:p>
            <a:r>
              <a:rPr lang="es-ES" b="1" dirty="0">
                <a:latin typeface="Roboto-Bold"/>
              </a:rPr>
              <a:t>Coloración morada-azulada: </a:t>
            </a:r>
            <a:r>
              <a:rPr lang="es-ES" dirty="0">
                <a:latin typeface="Roboto-Regular"/>
              </a:rPr>
              <a:t>debajo de ojos, morados, tatuajes; utiliza </a:t>
            </a:r>
            <a:r>
              <a:rPr lang="es-ES" dirty="0" smtClean="0">
                <a:latin typeface="Roboto-Regular"/>
              </a:rPr>
              <a:t>correctores</a:t>
            </a:r>
          </a:p>
          <a:p>
            <a:r>
              <a:rPr lang="es-ES" dirty="0" smtClean="0">
                <a:latin typeface="Roboto-Regular"/>
              </a:rPr>
              <a:t> </a:t>
            </a:r>
            <a:r>
              <a:rPr lang="es-ES" dirty="0">
                <a:latin typeface="Roboto-Regular"/>
              </a:rPr>
              <a:t>naranjas más amarillentos, mostazas o de trasfondo amarillo saturado.</a:t>
            </a:r>
          </a:p>
          <a:p>
            <a:r>
              <a:rPr lang="es-ES" b="1" dirty="0">
                <a:latin typeface="Roboto-Bold"/>
              </a:rPr>
              <a:t>Coloración marrón: </a:t>
            </a:r>
            <a:r>
              <a:rPr lang="es-ES" dirty="0">
                <a:latin typeface="Roboto-Regular"/>
              </a:rPr>
              <a:t>debajo de ojos, manchas, quemaduras. Normalmente, </a:t>
            </a:r>
            <a:r>
              <a:rPr lang="es-ES" dirty="0" smtClean="0">
                <a:latin typeface="Roboto-Regular"/>
              </a:rPr>
              <a:t>correctores</a:t>
            </a:r>
          </a:p>
          <a:p>
            <a:r>
              <a:rPr lang="es-ES" dirty="0" smtClean="0">
                <a:latin typeface="Roboto-Regular"/>
              </a:rPr>
              <a:t> </a:t>
            </a:r>
            <a:r>
              <a:rPr lang="es-ES" dirty="0">
                <a:latin typeface="Roboto-Regular"/>
              </a:rPr>
              <a:t>duraznos, rosas, lilas, naranjas, corales. Dependiendo siempre del tono de la piel y del</a:t>
            </a:r>
          </a:p>
          <a:p>
            <a:r>
              <a:rPr lang="es-ES" dirty="0">
                <a:latin typeface="Roboto-Regular"/>
              </a:rPr>
              <a:t>trasfondo de la imperfección a corregir.</a:t>
            </a:r>
          </a:p>
          <a:p>
            <a:r>
              <a:rPr lang="es-ES" b="1" dirty="0">
                <a:latin typeface="Roboto-Bold"/>
              </a:rPr>
              <a:t>Coloración Amarillenta: </a:t>
            </a:r>
            <a:r>
              <a:rPr lang="es-ES" dirty="0">
                <a:latin typeface="Roboto-Regular"/>
              </a:rPr>
              <a:t>trasfondos lavanda, lilas, morados ayudarán a contrarrestar </a:t>
            </a:r>
            <a:endParaRPr lang="es-ES" dirty="0" smtClean="0">
              <a:latin typeface="Roboto-Regular"/>
            </a:endParaRPr>
          </a:p>
          <a:p>
            <a:r>
              <a:rPr lang="es-ES" dirty="0" smtClean="0">
                <a:latin typeface="Roboto-Regular"/>
              </a:rPr>
              <a:t>el </a:t>
            </a:r>
            <a:r>
              <a:rPr lang="es-ES" dirty="0">
                <a:latin typeface="Roboto-Regular"/>
              </a:rPr>
              <a:t>amarillo de la imperfección.</a:t>
            </a:r>
          </a:p>
          <a:p>
            <a:r>
              <a:rPr lang="es-ES" b="1" dirty="0">
                <a:latin typeface="Roboto-Bold"/>
              </a:rPr>
              <a:t>Coloración grisácea: </a:t>
            </a:r>
            <a:r>
              <a:rPr lang="es-ES" dirty="0">
                <a:latin typeface="Roboto-Regular"/>
              </a:rPr>
              <a:t>trasfondos rosas y rojizos, añadirán toque de color y devolverán </a:t>
            </a:r>
            <a:endParaRPr lang="es-ES" dirty="0" smtClean="0">
              <a:latin typeface="Roboto-Regular"/>
            </a:endParaRPr>
          </a:p>
          <a:p>
            <a:r>
              <a:rPr lang="es-ES" dirty="0" smtClean="0">
                <a:latin typeface="Roboto-Regular"/>
              </a:rPr>
              <a:t>vida </a:t>
            </a:r>
            <a:r>
              <a:rPr lang="es-ES" dirty="0">
                <a:latin typeface="Roboto-Regular"/>
              </a:rPr>
              <a:t>a esas zonas apagadas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069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4180" y="233121"/>
            <a:ext cx="2826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USO DE LOS PINCELES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Arial-BoldMT"/>
            </a:endParaRPr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94180" y="879452"/>
            <a:ext cx="9806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Los pinceles pueden ser de pelo natural o de pelo sintético, actualmente los</a:t>
            </a:r>
          </a:p>
          <a:p>
            <a:r>
              <a:rPr lang="es-ES" dirty="0"/>
              <a:t>m</a:t>
            </a:r>
            <a:r>
              <a:rPr lang="es-ES" dirty="0" smtClean="0"/>
              <a:t>ás demandados son los de pelo sintético ya que no se usan a los animales con </a:t>
            </a:r>
          </a:p>
          <a:p>
            <a:r>
              <a:rPr lang="es-ES" dirty="0"/>
              <a:t>f</a:t>
            </a:r>
            <a:r>
              <a:rPr lang="es-ES" dirty="0" smtClean="0"/>
              <a:t>ines Cosméticos.</a:t>
            </a:r>
          </a:p>
          <a:p>
            <a:r>
              <a:rPr lang="es-ES" dirty="0" smtClean="0"/>
              <a:t>En que nos vamos a fijar para saber para que se usa ese pincel?</a:t>
            </a:r>
          </a:p>
          <a:p>
            <a:r>
              <a:rPr lang="es-ES" dirty="0" smtClean="0"/>
              <a:t>Lo primero en la virola, que es el metal que une el pelo con el palo. Si está chafada</a:t>
            </a:r>
          </a:p>
          <a:p>
            <a:r>
              <a:rPr lang="es-ES" dirty="0"/>
              <a:t>e</a:t>
            </a:r>
            <a:r>
              <a:rPr lang="es-ES" dirty="0" smtClean="0"/>
              <a:t>s que la persona que ha diseñado el pincel lo ha realizado para aplicar, y si la virola es </a:t>
            </a:r>
          </a:p>
          <a:p>
            <a:r>
              <a:rPr lang="es-ES" dirty="0"/>
              <a:t>r</a:t>
            </a:r>
            <a:r>
              <a:rPr lang="es-ES" dirty="0" smtClean="0"/>
              <a:t>edonda, para difuminar.</a:t>
            </a:r>
          </a:p>
          <a:p>
            <a:r>
              <a:rPr lang="es-ES" dirty="0" smtClean="0"/>
              <a:t>Si el pelo es duro, es para aplicar productos en crema.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05" y="3121526"/>
            <a:ext cx="4641850" cy="373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4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42" y="0"/>
            <a:ext cx="6102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2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38100"/>
            <a:ext cx="5435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02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385233"/>
            <a:ext cx="5435600" cy="60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34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13770" y="101748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latin typeface="TimesNewRomanPS-BoldMT"/>
              </a:rPr>
              <a:t>-   </a:t>
            </a:r>
            <a:r>
              <a:rPr lang="es-ES" sz="2400" b="1" dirty="0" smtClean="0">
                <a:latin typeface="TimesNewRomanPS-BoldMT"/>
              </a:rPr>
              <a:t>Tipos </a:t>
            </a:r>
            <a:r>
              <a:rPr lang="es-ES" sz="2400" b="1" dirty="0">
                <a:latin typeface="TimesNewRomanPS-BoldMT"/>
              </a:rPr>
              <a:t>de piel y cuidados</a:t>
            </a: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latin typeface="TimesNewRomanPS-BoldMT"/>
              </a:rPr>
              <a:t>Preparación </a:t>
            </a:r>
            <a:r>
              <a:rPr lang="es-ES" sz="2400" b="1" dirty="0">
                <a:latin typeface="TimesNewRomanPS-BoldMT"/>
              </a:rPr>
              <a:t>de la </a:t>
            </a:r>
            <a:r>
              <a:rPr lang="es-ES" sz="2400" b="1" dirty="0" smtClean="0">
                <a:latin typeface="TimesNewRomanPS-BoldMT"/>
              </a:rPr>
              <a:t>piel</a:t>
            </a: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latin typeface="TimesNewRomanPS-BoldMT"/>
              </a:rPr>
              <a:t>Colorimetría</a:t>
            </a:r>
            <a:endParaRPr lang="es-ES" sz="2400" b="1" dirty="0">
              <a:latin typeface="TimesNewRomanPS-BoldMT"/>
            </a:endParaRPr>
          </a:p>
          <a:p>
            <a:r>
              <a:rPr lang="es-ES" sz="2400" b="1" dirty="0">
                <a:latin typeface="TimesNewRomanPS-BoldMT"/>
              </a:rPr>
              <a:t>- </a:t>
            </a:r>
            <a:r>
              <a:rPr lang="es-ES" sz="2400" b="1" dirty="0" smtClean="0">
                <a:latin typeface="TimesNewRomanPS-BoldMT"/>
              </a:rPr>
              <a:t>  Tipos </a:t>
            </a:r>
            <a:r>
              <a:rPr lang="es-ES" sz="2400" b="1" dirty="0">
                <a:latin typeface="TimesNewRomanPS-BoldMT"/>
              </a:rPr>
              <a:t>de rostro</a:t>
            </a:r>
          </a:p>
          <a:p>
            <a:r>
              <a:rPr lang="es-ES" sz="2400" b="1" dirty="0" smtClean="0">
                <a:latin typeface="TimesNewRomanPS-BoldMT"/>
              </a:rPr>
              <a:t>-   </a:t>
            </a:r>
            <a:r>
              <a:rPr lang="es-ES" sz="2400" b="1" dirty="0">
                <a:latin typeface="TimesNewRomanPS-BoldMT"/>
              </a:rPr>
              <a:t>Correcciones</a:t>
            </a:r>
          </a:p>
          <a:p>
            <a:r>
              <a:rPr lang="es-ES" sz="2400" dirty="0">
                <a:latin typeface="TimesNewRomanPSMT"/>
              </a:rPr>
              <a:t>- </a:t>
            </a:r>
            <a:r>
              <a:rPr lang="es-ES" sz="2400" dirty="0" smtClean="0">
                <a:latin typeface="TimesNewRomanPSMT"/>
              </a:rPr>
              <a:t>  </a:t>
            </a:r>
            <a:r>
              <a:rPr lang="es-ES" sz="2400" b="1" dirty="0" smtClean="0">
                <a:latin typeface="TimesNewRomanPS-BoldMT"/>
              </a:rPr>
              <a:t>Uso </a:t>
            </a:r>
            <a:r>
              <a:rPr lang="es-ES" sz="2400" b="1" dirty="0">
                <a:latin typeface="TimesNewRomanPS-BoldMT"/>
              </a:rPr>
              <a:t>de brochas</a:t>
            </a:r>
          </a:p>
          <a:p>
            <a:r>
              <a:rPr lang="es-ES" sz="2400" b="1" dirty="0" smtClean="0">
                <a:latin typeface="TimesNewRomanPS-BoldMT"/>
              </a:rPr>
              <a:t>-   </a:t>
            </a:r>
            <a:r>
              <a:rPr lang="es-ES" sz="2400" b="1" dirty="0">
                <a:latin typeface="TimesNewRomanPS-BoldMT"/>
              </a:rPr>
              <a:t>Maquillaje de </a:t>
            </a:r>
            <a:r>
              <a:rPr lang="es-ES" sz="2400" b="1" dirty="0" smtClean="0">
                <a:latin typeface="TimesNewRomanPS-BoldMT"/>
              </a:rPr>
              <a:t>día</a:t>
            </a:r>
            <a:endParaRPr lang="es-ES" sz="2400" b="1" dirty="0">
              <a:latin typeface="TimesNewRomanPS-BoldMT"/>
            </a:endParaRPr>
          </a:p>
          <a:p>
            <a:r>
              <a:rPr lang="es-ES" sz="2400" dirty="0" smtClean="0">
                <a:latin typeface="TimesNewRomanPSMT"/>
              </a:rPr>
              <a:t>-   </a:t>
            </a:r>
            <a:r>
              <a:rPr lang="es-ES" sz="2400" b="1" dirty="0" smtClean="0">
                <a:latin typeface="TimesNewRomanPS-BoldMT"/>
              </a:rPr>
              <a:t>Corrección </a:t>
            </a:r>
            <a:r>
              <a:rPr lang="es-ES" sz="2400" b="1" dirty="0">
                <a:latin typeface="TimesNewRomanPS-BoldMT"/>
              </a:rPr>
              <a:t>de ojos</a:t>
            </a:r>
          </a:p>
          <a:p>
            <a:r>
              <a:rPr lang="es-ES" sz="2400" b="1" dirty="0">
                <a:latin typeface="TimesNewRomanPS-BoldMT"/>
              </a:rPr>
              <a:t>- </a:t>
            </a:r>
            <a:r>
              <a:rPr lang="es-ES" sz="2400" b="1" dirty="0" smtClean="0">
                <a:latin typeface="TimesNewRomanPS-BoldMT"/>
              </a:rPr>
              <a:t>  Técnica </a:t>
            </a:r>
            <a:r>
              <a:rPr lang="es-ES" sz="2400" b="1" dirty="0">
                <a:latin typeface="TimesNewRomanPS-BoldMT"/>
              </a:rPr>
              <a:t>ojo ahumado</a:t>
            </a: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latin typeface="TimesNewRomanPS-BoldMT"/>
              </a:rPr>
              <a:t>Maquillaje </a:t>
            </a:r>
            <a:r>
              <a:rPr lang="es-ES" sz="2400" b="1" dirty="0">
                <a:latin typeface="TimesNewRomanPS-BoldMT"/>
              </a:rPr>
              <a:t>de </a:t>
            </a:r>
            <a:r>
              <a:rPr lang="es-ES" sz="2400" b="1" dirty="0" smtClean="0">
                <a:latin typeface="TimesNewRomanPS-BoldMT"/>
              </a:rPr>
              <a:t>cejas</a:t>
            </a: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latin typeface="TimesNewRomanPS-BoldMT"/>
              </a:rPr>
              <a:t>Cuidado de </a:t>
            </a:r>
            <a:r>
              <a:rPr lang="es-ES" sz="2400" b="1" dirty="0">
                <a:latin typeface="TimesNewRomanPS-BoldMT"/>
              </a:rPr>
              <a:t>labios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509411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87" y="0"/>
            <a:ext cx="6337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4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97" y="156754"/>
            <a:ext cx="6144140" cy="66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1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99" y="81493"/>
            <a:ext cx="5898424" cy="677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92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04" y="392912"/>
            <a:ext cx="7252154" cy="60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2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70" y="151855"/>
            <a:ext cx="5930235" cy="64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06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6484" y="240537"/>
            <a:ext cx="283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MORFOLOGÍA DEL OJO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Arial-BoldM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677" t="5174" r="2558" b="51137"/>
          <a:stretch/>
        </p:blipFill>
        <p:spPr>
          <a:xfrm>
            <a:off x="236484" y="945932"/>
            <a:ext cx="9380482" cy="43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54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782" t="2280" r="782" b="39383"/>
          <a:stretch/>
        </p:blipFill>
        <p:spPr>
          <a:xfrm>
            <a:off x="379918" y="152247"/>
            <a:ext cx="10076329" cy="64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2248" y="141889"/>
            <a:ext cx="1026620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</a:rPr>
              <a:t>OJOS SEPARADOS</a:t>
            </a:r>
          </a:p>
          <a:p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CARACTERÍSTICAS</a:t>
            </a:r>
            <a:r>
              <a:rPr lang="es-ES" dirty="0" smtClean="0"/>
              <a:t>:</a:t>
            </a:r>
          </a:p>
          <a:p>
            <a:r>
              <a:rPr lang="es-ES" sz="2000" dirty="0" smtClean="0"/>
              <a:t>El espacio existente entre los ojos es mayor que el ancho del ojo</a:t>
            </a:r>
          </a:p>
          <a:p>
            <a:endParaRPr lang="es-ES" dirty="0"/>
          </a:p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OBJETIVO DE LA CORRECCIÓN</a:t>
            </a:r>
            <a:r>
              <a:rPr lang="es-ES" dirty="0" smtClean="0"/>
              <a:t>:</a:t>
            </a:r>
          </a:p>
          <a:p>
            <a:r>
              <a:rPr lang="es-ES" sz="2000" dirty="0" smtClean="0"/>
              <a:t>Reducir y equilibrar el espacio que existe entre los ojos oscureciendo la zona interior </a:t>
            </a:r>
          </a:p>
          <a:p>
            <a:r>
              <a:rPr lang="es-ES" sz="2000" dirty="0"/>
              <a:t>p</a:t>
            </a:r>
            <a:r>
              <a:rPr lang="es-ES" sz="2000" dirty="0" smtClean="0"/>
              <a:t>róxima al lagrimal de ambos ojos</a:t>
            </a:r>
          </a:p>
          <a:p>
            <a:endParaRPr lang="es-ES" dirty="0"/>
          </a:p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TÉCNICA DE CORRECCIÓN</a:t>
            </a:r>
            <a:r>
              <a:rPr lang="es-ES" dirty="0" smtClean="0"/>
              <a:t>:</a:t>
            </a:r>
          </a:p>
          <a:p>
            <a:r>
              <a:rPr lang="es-ES" sz="2000" dirty="0" smtClean="0"/>
              <a:t>1- Aplicar un tono oscuro en la zona interior del ojo llevando el color ligeramente hacia</a:t>
            </a:r>
          </a:p>
          <a:p>
            <a:r>
              <a:rPr lang="es-ES" sz="2000" dirty="0"/>
              <a:t> </a:t>
            </a:r>
            <a:r>
              <a:rPr lang="es-ES" sz="2000" dirty="0" smtClean="0"/>
              <a:t>el borde externo del tabique de la nariz.</a:t>
            </a:r>
          </a:p>
          <a:p>
            <a:r>
              <a:rPr lang="es-ES" sz="2000" dirty="0" smtClean="0"/>
              <a:t>2. Aplicar un tono claro en la zona media del párpado móvil</a:t>
            </a:r>
          </a:p>
          <a:p>
            <a:r>
              <a:rPr lang="es-ES" sz="2000" dirty="0" smtClean="0"/>
              <a:t>3. Marcar profundidad en cuenca llevándola hacia el lagrimal.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64071" b="14467"/>
          <a:stretch/>
        </p:blipFill>
        <p:spPr>
          <a:xfrm>
            <a:off x="631551" y="4682357"/>
            <a:ext cx="8212906" cy="19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20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04043" y="331076"/>
            <a:ext cx="86552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OJOS 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</a:rPr>
              <a:t>JUNTOS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CARACTERÍSTICAS</a:t>
            </a:r>
            <a:r>
              <a:rPr lang="es-ES" dirty="0"/>
              <a:t>:</a:t>
            </a:r>
          </a:p>
          <a:p>
            <a:r>
              <a:rPr lang="es-ES" dirty="0"/>
              <a:t>El espacio existente entre los ojos es </a:t>
            </a:r>
            <a:r>
              <a:rPr lang="es-ES" dirty="0" smtClean="0"/>
              <a:t>menor </a:t>
            </a:r>
            <a:r>
              <a:rPr lang="es-ES" dirty="0"/>
              <a:t>que el ancho del ojo</a:t>
            </a:r>
          </a:p>
          <a:p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OBJETIVO DE LA CORRECCIÓN</a:t>
            </a:r>
            <a:r>
              <a:rPr lang="es-ES" dirty="0"/>
              <a:t>:</a:t>
            </a:r>
          </a:p>
          <a:p>
            <a:r>
              <a:rPr lang="es-ES" dirty="0" smtClean="0"/>
              <a:t>Aumentar el </a:t>
            </a:r>
            <a:r>
              <a:rPr lang="es-ES" dirty="0"/>
              <a:t>espacio que existe entre los </a:t>
            </a:r>
            <a:r>
              <a:rPr lang="es-ES" dirty="0" smtClean="0"/>
              <a:t>aplicando un tono más claro la </a:t>
            </a:r>
            <a:r>
              <a:rPr lang="es-ES" dirty="0"/>
              <a:t>zona p</a:t>
            </a:r>
            <a:r>
              <a:rPr lang="es-ES" dirty="0" smtClean="0"/>
              <a:t>róxima </a:t>
            </a:r>
            <a:r>
              <a:rPr lang="es-ES" dirty="0"/>
              <a:t>al lagrimal </a:t>
            </a:r>
            <a:r>
              <a:rPr lang="es-ES" dirty="0" smtClean="0"/>
              <a:t>para aportar espacio y dar luz</a:t>
            </a:r>
          </a:p>
          <a:p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TÉCNICA DE CORRECCIÓN</a:t>
            </a:r>
            <a:r>
              <a:rPr lang="es-ES" dirty="0"/>
              <a:t>:</a:t>
            </a:r>
          </a:p>
          <a:p>
            <a:r>
              <a:rPr lang="es-ES" dirty="0"/>
              <a:t>1- Aplicar un tono </a:t>
            </a:r>
            <a:r>
              <a:rPr lang="es-ES" dirty="0" smtClean="0"/>
              <a:t>claro desde el lagrimal hasta mitad del párpado móvil y fijo.</a:t>
            </a:r>
            <a:endParaRPr lang="es-ES" dirty="0"/>
          </a:p>
          <a:p>
            <a:r>
              <a:rPr lang="es-ES" dirty="0" smtClean="0"/>
              <a:t>2</a:t>
            </a:r>
            <a:r>
              <a:rPr lang="es-ES" dirty="0"/>
              <a:t>. Aplicar un </a:t>
            </a:r>
            <a:r>
              <a:rPr lang="es-ES" dirty="0" smtClean="0"/>
              <a:t>tono intermedio en el extremo opuesto y dar profundidad llevando la forma hacia fuera en dirección a la sien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42" t="58688" r="-642" b="17383"/>
          <a:stretch/>
        </p:blipFill>
        <p:spPr>
          <a:xfrm>
            <a:off x="804969" y="4398579"/>
            <a:ext cx="8543983" cy="23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7654" y="216447"/>
            <a:ext cx="108466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OJOS 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</a:rPr>
              <a:t>CAÍDO/COMISURA DESCENDENTE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CARACTERÍSTICAS</a:t>
            </a:r>
            <a:r>
              <a:rPr lang="es-ES" dirty="0"/>
              <a:t>:</a:t>
            </a:r>
          </a:p>
          <a:p>
            <a:r>
              <a:rPr lang="es-ES" dirty="0" smtClean="0"/>
              <a:t>La comisura del ojo desciende en dirección a pómulo alto posicionándose por debajo de la línea del lagrimal.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OBJETIVO DE LA CORRECCIÓN</a:t>
            </a:r>
            <a:r>
              <a:rPr lang="es-ES" dirty="0"/>
              <a:t>:</a:t>
            </a:r>
          </a:p>
          <a:p>
            <a:r>
              <a:rPr lang="es-ES" dirty="0" smtClean="0"/>
              <a:t>Perfilar el ojo para elevarlo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TÉCNICA DE CORRECCIÓN</a:t>
            </a:r>
            <a:r>
              <a:rPr lang="es-ES" dirty="0"/>
              <a:t>:</a:t>
            </a:r>
          </a:p>
          <a:p>
            <a:r>
              <a:rPr lang="es-ES" dirty="0"/>
              <a:t>1- </a:t>
            </a:r>
            <a:r>
              <a:rPr lang="es-ES" dirty="0" smtClean="0"/>
              <a:t>Trazar con perfilador o pincel pequeño de precisión una línea que sale desde el extremo del</a:t>
            </a:r>
          </a:p>
          <a:p>
            <a:r>
              <a:rPr lang="es-ES" dirty="0"/>
              <a:t> </a:t>
            </a:r>
            <a:r>
              <a:rPr lang="es-ES" dirty="0" smtClean="0"/>
              <a:t> párpado inferior a ras de pestañas subiendo en dirección a la sien.</a:t>
            </a:r>
            <a:endParaRPr lang="es-ES" dirty="0"/>
          </a:p>
          <a:p>
            <a:r>
              <a:rPr lang="es-ES" dirty="0"/>
              <a:t>2. </a:t>
            </a:r>
            <a:r>
              <a:rPr lang="es-ES" dirty="0" smtClean="0"/>
              <a:t>Dar profundidad desde comisura hacia la cuenca en dirección al lagrimal.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smtClean="0"/>
              <a:t>Difuminar hacia afuera en dirección a la sien.</a:t>
            </a:r>
          </a:p>
          <a:p>
            <a:r>
              <a:rPr lang="es-ES" dirty="0" smtClean="0"/>
              <a:t>4. Aplicar varias capas de máscara de pestañas (pestañas superiores) desde mitad del ojo hacia</a:t>
            </a:r>
          </a:p>
          <a:p>
            <a:r>
              <a:rPr lang="es-ES" dirty="0" smtClean="0"/>
              <a:t>  afuera y hacia la sien.</a:t>
            </a:r>
          </a:p>
          <a:p>
            <a:r>
              <a:rPr lang="es-ES" dirty="0" smtClean="0"/>
              <a:t>5. Intensificar el punto de luz en pómulo alto.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64801" b="14021"/>
          <a:stretch/>
        </p:blipFill>
        <p:spPr>
          <a:xfrm>
            <a:off x="1229091" y="4650828"/>
            <a:ext cx="7914908" cy="191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3965" y="972915"/>
            <a:ext cx="763741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APRENDE A CONOCER Y</a:t>
            </a:r>
          </a:p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CUIDAR TU TIPO DE PIEL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Cada tipo de piel necesita un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régimen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cuidados, productos 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cosméticos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diferentes, por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ello es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tan importante que conozcas sus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características. Las pieles de los hombres no son tan distintas a las de las mujeres, tan solo más resistentes.</a:t>
            </a:r>
            <a:endParaRPr lang="es-ES" dirty="0">
              <a:solidFill>
                <a:srgbClr val="000000"/>
              </a:solidFill>
              <a:latin typeface="ArialMT"/>
            </a:endParaRPr>
          </a:p>
          <a:p>
            <a:endParaRPr lang="es-ES" dirty="0" smtClean="0">
              <a:solidFill>
                <a:srgbClr val="000000"/>
              </a:solidFill>
              <a:latin typeface="ArialMT"/>
            </a:endParaRPr>
          </a:p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PIEL NORMAL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Arial-BoldMT"/>
            </a:endParaRPr>
          </a:p>
          <a:p>
            <a:endParaRPr lang="es-ES" dirty="0" smtClean="0">
              <a:solidFill>
                <a:srgbClr val="000000"/>
              </a:solidFill>
              <a:latin typeface="ArialMT"/>
            </a:endParaRP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La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piel normal presenta un equilibrio adecuado entre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producción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las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glándulas sebáceas y las glándulas sudoríparas.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Del mismo modo presenta una humedad balanceada.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Poros finos. Buena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circulación sanguínea.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Textura aterciopelada, suave y lisa.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Transparencia uniforme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color rosado, fresco. Ausencia de impurezas.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6020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26" t="64200" r="-626" b="5820"/>
          <a:stretch/>
        </p:blipFill>
        <p:spPr>
          <a:xfrm>
            <a:off x="252248" y="4067641"/>
            <a:ext cx="10076329" cy="279035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4137" y="-146160"/>
            <a:ext cx="1024758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OJOS 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</a:rPr>
              <a:t>RASGADOS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CARACTERÍSTICAS</a:t>
            </a:r>
            <a:r>
              <a:rPr lang="es-ES" dirty="0"/>
              <a:t>:</a:t>
            </a:r>
          </a:p>
          <a:p>
            <a:r>
              <a:rPr lang="es-ES" dirty="0"/>
              <a:t>La comisura del ojo </a:t>
            </a:r>
            <a:r>
              <a:rPr lang="es-ES" dirty="0" smtClean="0"/>
              <a:t>se encuentra más elevada que la línea del lagrimal. El extremo del ojo se </a:t>
            </a:r>
          </a:p>
          <a:p>
            <a:r>
              <a:rPr lang="es-ES" dirty="0" smtClean="0"/>
              <a:t>Dirige en diagonal hacia la sien.</a:t>
            </a:r>
          </a:p>
          <a:p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OBJETIVO DE LA CORRECCIÓN</a:t>
            </a:r>
            <a:r>
              <a:rPr lang="es-ES" dirty="0"/>
              <a:t>:</a:t>
            </a:r>
          </a:p>
          <a:p>
            <a:r>
              <a:rPr lang="es-ES" dirty="0" smtClean="0"/>
              <a:t>Equilibrar la forma natural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TÉCNICA DE CORRECCIÓN</a:t>
            </a:r>
            <a:r>
              <a:rPr lang="es-ES" dirty="0"/>
              <a:t>:</a:t>
            </a:r>
          </a:p>
          <a:p>
            <a:r>
              <a:rPr lang="es-ES" dirty="0"/>
              <a:t>1- </a:t>
            </a:r>
            <a:r>
              <a:rPr lang="es-ES" dirty="0" smtClean="0"/>
              <a:t>Aplicar un tono oscuro en la zona de la cuenca.</a:t>
            </a:r>
            <a:endParaRPr lang="es-ES" dirty="0"/>
          </a:p>
          <a:p>
            <a:r>
              <a:rPr lang="es-ES" dirty="0"/>
              <a:t>2. </a:t>
            </a:r>
            <a:r>
              <a:rPr lang="es-ES" dirty="0" smtClean="0"/>
              <a:t>Aplicar un punto de luz en mitad del párpado móvil.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smtClean="0"/>
              <a:t>Fusionar ambos tonos para que no queden cortes o líneas.</a:t>
            </a:r>
            <a:endParaRPr lang="es-ES" dirty="0"/>
          </a:p>
          <a:p>
            <a:r>
              <a:rPr lang="es-ES" dirty="0"/>
              <a:t>4. </a:t>
            </a:r>
            <a:r>
              <a:rPr lang="es-ES" dirty="0" smtClean="0"/>
              <a:t>Maquillar pestañas superiores hacia arriba y hacia adelante para abrir la mirada y suavizar la forma natural del ojo.</a:t>
            </a:r>
            <a:endParaRPr lang="es-ES" dirty="0"/>
          </a:p>
          <a:p>
            <a:r>
              <a:rPr lang="es-ES" dirty="0"/>
              <a:t>5. </a:t>
            </a:r>
            <a:r>
              <a:rPr lang="es-ES" dirty="0" smtClean="0"/>
              <a:t>Maquillar pestañas inferiores desde el lagrimal hacia la comisura.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09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65119" b="9104"/>
          <a:stretch/>
        </p:blipFill>
        <p:spPr>
          <a:xfrm>
            <a:off x="551793" y="4067502"/>
            <a:ext cx="7902543" cy="233231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51793" y="141890"/>
            <a:ext cx="1042100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OJOS 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</a:rPr>
              <a:t>SALTONES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CARACTERÍSTICAS</a:t>
            </a:r>
            <a:r>
              <a:rPr lang="es-ES" dirty="0"/>
              <a:t>:</a:t>
            </a:r>
          </a:p>
          <a:p>
            <a:r>
              <a:rPr lang="es-ES" dirty="0" smtClean="0"/>
              <a:t>Párpados prominentes y voluminosos.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OBJETIVO DE LA CORRECCIÓN</a:t>
            </a:r>
            <a:r>
              <a:rPr lang="es-ES" dirty="0"/>
              <a:t>:</a:t>
            </a:r>
          </a:p>
          <a:p>
            <a:r>
              <a:rPr lang="es-ES" dirty="0" smtClean="0"/>
              <a:t>Conseguir reducir la apariencia del párpado y aportar profundidad.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TÉCNICA DE CORRECCIÓN</a:t>
            </a:r>
            <a:r>
              <a:rPr lang="es-ES" dirty="0"/>
              <a:t>:</a:t>
            </a:r>
          </a:p>
          <a:p>
            <a:r>
              <a:rPr lang="es-ES" dirty="0"/>
              <a:t>1- Aplicar un tono </a:t>
            </a:r>
            <a:r>
              <a:rPr lang="es-ES" dirty="0" smtClean="0"/>
              <a:t>medio en todo el párpado móvil y difuminar.</a:t>
            </a:r>
            <a:endParaRPr lang="es-ES" dirty="0"/>
          </a:p>
          <a:p>
            <a:r>
              <a:rPr lang="es-ES" dirty="0"/>
              <a:t>2. Aplicar </a:t>
            </a:r>
            <a:r>
              <a:rPr lang="es-ES" dirty="0" smtClean="0"/>
              <a:t>tono oscuro en la cuenca para crear profundida</a:t>
            </a:r>
            <a:r>
              <a:rPr lang="es-ES" dirty="0"/>
              <a:t>d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smtClean="0"/>
              <a:t>Perfilar a ras de pestañas superiores una línea gruesa y difuminar.</a:t>
            </a:r>
            <a:endParaRPr lang="es-ES" dirty="0"/>
          </a:p>
          <a:p>
            <a:r>
              <a:rPr lang="es-ES" dirty="0"/>
              <a:t>4</a:t>
            </a:r>
            <a:r>
              <a:rPr lang="es-ES" dirty="0" smtClean="0"/>
              <a:t>. Perfilar la línea del agua con un tono oscuro o intermedio.</a:t>
            </a:r>
            <a:endParaRPr lang="es-ES" dirty="0"/>
          </a:p>
          <a:p>
            <a:r>
              <a:rPr lang="es-ES" dirty="0"/>
              <a:t>5. Maquillar pestañas </a:t>
            </a:r>
            <a:r>
              <a:rPr lang="es-ES" dirty="0" smtClean="0"/>
              <a:t>superiores varias veces desde la raíz en dirección hacia la sien para</a:t>
            </a:r>
          </a:p>
          <a:p>
            <a:r>
              <a:rPr lang="es-ES" dirty="0"/>
              <a:t> </a:t>
            </a:r>
            <a:r>
              <a:rPr lang="es-ES" dirty="0" smtClean="0"/>
              <a:t> rasgar la mirada.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650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200" t="62889" r="-3200" b="17129"/>
          <a:stretch/>
        </p:blipFill>
        <p:spPr>
          <a:xfrm>
            <a:off x="608672" y="4713890"/>
            <a:ext cx="8314610" cy="182603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9187" y="121854"/>
            <a:ext cx="938048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OJOS </a:t>
            </a:r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</a:rPr>
              <a:t>HUNDIDOS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CARACTERÍSTICAS</a:t>
            </a:r>
            <a:r>
              <a:rPr lang="es-ES" dirty="0"/>
              <a:t>:</a:t>
            </a:r>
          </a:p>
          <a:p>
            <a:r>
              <a:rPr lang="es-ES" dirty="0" smtClean="0"/>
              <a:t>Párpados pequeños con zona de la comisura muy profunda. Mirada dura y oscura.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OBJETIVO DE LA CORRECCIÓN</a:t>
            </a:r>
            <a:r>
              <a:rPr lang="es-ES" dirty="0"/>
              <a:t>:</a:t>
            </a:r>
          </a:p>
          <a:p>
            <a:r>
              <a:rPr lang="es-ES" dirty="0" smtClean="0"/>
              <a:t>Conseguir que el ojo se vea más grande, aportar equilibrio y luz a la mirada.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TÉCNICA DE CORRECCIÓN</a:t>
            </a:r>
            <a:r>
              <a:rPr lang="es-ES" dirty="0"/>
              <a:t>:</a:t>
            </a:r>
          </a:p>
          <a:p>
            <a:r>
              <a:rPr lang="es-ES" dirty="0"/>
              <a:t>1- Aplicar un tono </a:t>
            </a:r>
            <a:r>
              <a:rPr lang="es-ES" dirty="0" smtClean="0"/>
              <a:t>claro en todo el párpado móvil y en la zona más hundida de la cuenca</a:t>
            </a:r>
          </a:p>
          <a:p>
            <a:r>
              <a:rPr lang="es-ES" dirty="0"/>
              <a:t>d</a:t>
            </a:r>
            <a:r>
              <a:rPr lang="es-ES" dirty="0" smtClean="0"/>
              <a:t>el ojo.</a:t>
            </a:r>
            <a:endParaRPr lang="es-ES" dirty="0"/>
          </a:p>
          <a:p>
            <a:r>
              <a:rPr lang="es-ES" dirty="0"/>
              <a:t>2. Aplicar </a:t>
            </a:r>
            <a:r>
              <a:rPr lang="es-ES" dirty="0" smtClean="0"/>
              <a:t>tono medio sobre el hueso del párpado fijo. Exactamente sobre la parte más pronunciada que se encuentra inmediatamente sobre la cuenca del ojo.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smtClean="0"/>
              <a:t>Aplicar un punto de luz en la zona del arco de la ceja, en el punto más alto.</a:t>
            </a:r>
            <a:endParaRPr lang="es-ES" dirty="0"/>
          </a:p>
          <a:p>
            <a:r>
              <a:rPr lang="es-ES" dirty="0"/>
              <a:t>4. </a:t>
            </a:r>
            <a:r>
              <a:rPr lang="es-ES" dirty="0" smtClean="0"/>
              <a:t>Aplicar varias capas de máscara de pestañas en pestañas superiores e inferiores para abrir la mirada.</a:t>
            </a:r>
            <a:endParaRPr lang="es-ES" dirty="0"/>
          </a:p>
          <a:p>
            <a:r>
              <a:rPr lang="es-ES" dirty="0"/>
              <a:t>5. Maquillar pestañas inferiores desde el lagrimal hacia la comisura.</a:t>
            </a:r>
          </a:p>
        </p:txBody>
      </p:sp>
    </p:spTree>
    <p:extLst>
      <p:ext uri="{BB962C8B-B14F-4D97-AF65-F5344CB8AC3E}">
        <p14:creationId xmlns:p14="http://schemas.microsoft.com/office/powerpoint/2010/main" val="31912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5" t="54924" r="-365" b="17116"/>
          <a:stretch/>
        </p:blipFill>
        <p:spPr>
          <a:xfrm>
            <a:off x="551172" y="4062651"/>
            <a:ext cx="8620655" cy="26013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7610" y="0"/>
            <a:ext cx="1116198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</a:rPr>
              <a:t>PÁRPADO CAÍDO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CARACTERÍSTICAS</a:t>
            </a:r>
            <a:r>
              <a:rPr lang="es-ES" dirty="0"/>
              <a:t>:</a:t>
            </a:r>
          </a:p>
          <a:p>
            <a:r>
              <a:rPr lang="es-ES" dirty="0" smtClean="0"/>
              <a:t>Párpado fijo y móvil parecen sólo uno. No hay presencia de cuenca, ya que esta se ve invadida</a:t>
            </a:r>
          </a:p>
          <a:p>
            <a:r>
              <a:rPr lang="es-ES" dirty="0"/>
              <a:t>p</a:t>
            </a:r>
            <a:r>
              <a:rPr lang="es-ES" dirty="0" smtClean="0"/>
              <a:t>or la piel descolgada del párpado.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OBJETIVO DE LA CORRECCIÓN</a:t>
            </a:r>
            <a:r>
              <a:rPr lang="es-ES" dirty="0"/>
              <a:t>:</a:t>
            </a:r>
          </a:p>
          <a:p>
            <a:r>
              <a:rPr lang="es-ES" dirty="0" smtClean="0"/>
              <a:t>Crear profundidad, equilibrar  dar aspecto joven a la mirada.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TÉCNICA DE CORRECCIÓN</a:t>
            </a:r>
            <a:r>
              <a:rPr lang="es-ES" dirty="0"/>
              <a:t>:</a:t>
            </a:r>
          </a:p>
          <a:p>
            <a:r>
              <a:rPr lang="es-ES" dirty="0"/>
              <a:t>1- Aplicar </a:t>
            </a:r>
            <a:r>
              <a:rPr lang="es-ES" dirty="0" smtClean="0"/>
              <a:t>una sombra en tono intermedio hasta mitad del párpado móvil.</a:t>
            </a:r>
            <a:endParaRPr lang="es-ES" dirty="0"/>
          </a:p>
          <a:p>
            <a:r>
              <a:rPr lang="es-ES" dirty="0"/>
              <a:t>2. </a:t>
            </a:r>
            <a:r>
              <a:rPr lang="es-ES" dirty="0" smtClean="0"/>
              <a:t>Dibujar con una sombra oscura o perfilador una cuenca falsa y difuminar.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smtClean="0"/>
              <a:t>Aplicar punto de luz desde el arco de la ceja hasta el final siempre pegado a la base de la misma..</a:t>
            </a:r>
            <a:endParaRPr lang="es-ES" dirty="0"/>
          </a:p>
          <a:p>
            <a:r>
              <a:rPr lang="es-ES" dirty="0"/>
              <a:t>4. </a:t>
            </a:r>
            <a:r>
              <a:rPr lang="es-ES" dirty="0" smtClean="0"/>
              <a:t>Aplicar varias capas de máscara de pestañas.</a:t>
            </a:r>
            <a:endParaRPr lang="es-ES" dirty="0"/>
          </a:p>
          <a:p>
            <a:r>
              <a:rPr lang="es-ES" dirty="0"/>
              <a:t>5. </a:t>
            </a:r>
            <a:r>
              <a:rPr lang="es-ES" dirty="0" smtClean="0"/>
              <a:t>Perfilar a ras de pestañas inferiores alargando el perfilado hacia la comisura y hacia la sien.</a:t>
            </a:r>
          </a:p>
          <a:p>
            <a:r>
              <a:rPr lang="es-ES" dirty="0" smtClean="0"/>
              <a:t>6. Perfilar línea de agua con tono medio u oscuro.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63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825" t="68997" r="-825" b="5950"/>
          <a:stretch/>
        </p:blipFill>
        <p:spPr>
          <a:xfrm>
            <a:off x="2270235" y="4650828"/>
            <a:ext cx="7896979" cy="220717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1891" y="0"/>
            <a:ext cx="1176107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50000"/>
                  </a:schemeClr>
                </a:solidFill>
              </a:rPr>
              <a:t>OJO REDONDO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CARACTERÍSTICAS</a:t>
            </a:r>
            <a:r>
              <a:rPr lang="es-ES" dirty="0"/>
              <a:t>:</a:t>
            </a:r>
          </a:p>
          <a:p>
            <a:r>
              <a:rPr lang="es-ES" dirty="0" smtClean="0"/>
              <a:t>Forma redondeada puede ser saltón o no.</a:t>
            </a:r>
            <a:endParaRPr lang="es-ES" dirty="0"/>
          </a:p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OBJETIVO 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DE LA CORRECCIÓN</a:t>
            </a:r>
            <a:r>
              <a:rPr lang="es-ES" dirty="0"/>
              <a:t>:</a:t>
            </a:r>
          </a:p>
          <a:p>
            <a:r>
              <a:rPr lang="es-ES" dirty="0" smtClean="0"/>
              <a:t>Suavizar el contorno llevándolo a la morfología ideal “ojo almendrado”</a:t>
            </a:r>
            <a:endParaRPr lang="es-ES" dirty="0"/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TÉCNICA DE CORRECCIÓN</a:t>
            </a:r>
            <a:r>
              <a:rPr lang="es-ES" dirty="0"/>
              <a:t>:</a:t>
            </a:r>
          </a:p>
          <a:p>
            <a:r>
              <a:rPr lang="es-ES" dirty="0"/>
              <a:t>1- </a:t>
            </a:r>
            <a:r>
              <a:rPr lang="es-ES" dirty="0" smtClean="0"/>
              <a:t>Trazar una línea no muy fina desde el lagrimal hasta comisura en dirección hacia la sien </a:t>
            </a:r>
          </a:p>
          <a:p>
            <a:r>
              <a:rPr lang="es-ES" dirty="0"/>
              <a:t> </a:t>
            </a:r>
            <a:r>
              <a:rPr lang="es-ES" dirty="0" smtClean="0"/>
              <a:t> a ras de pestañas superiores.</a:t>
            </a:r>
            <a:endParaRPr lang="es-ES" dirty="0"/>
          </a:p>
          <a:p>
            <a:r>
              <a:rPr lang="es-ES" dirty="0"/>
              <a:t>2. </a:t>
            </a:r>
            <a:r>
              <a:rPr lang="es-ES" dirty="0" smtClean="0"/>
              <a:t>Difuminar la línea hacia la sien.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smtClean="0"/>
              <a:t>Crear profundidad lateral con un tono intermedio aplicando este tono en la zona de la comisura</a:t>
            </a:r>
          </a:p>
          <a:p>
            <a:r>
              <a:rPr lang="es-ES" dirty="0"/>
              <a:t> </a:t>
            </a:r>
            <a:r>
              <a:rPr lang="es-ES" dirty="0" smtClean="0"/>
              <a:t>y difuminar ligeramente hacia el centro del párpado móvil.</a:t>
            </a:r>
            <a:endParaRPr lang="es-ES" dirty="0"/>
          </a:p>
          <a:p>
            <a:r>
              <a:rPr lang="es-ES" dirty="0"/>
              <a:t>4. </a:t>
            </a:r>
            <a:r>
              <a:rPr lang="es-ES" dirty="0" smtClean="0"/>
              <a:t>Aplicar en comisura un tono más profundo y difuminar llevando el color por cuenca en dirección al lagrimal </a:t>
            </a:r>
            <a:endParaRPr lang="es-ES" dirty="0"/>
          </a:p>
          <a:p>
            <a:r>
              <a:rPr lang="es-ES" dirty="0"/>
              <a:t>5. </a:t>
            </a:r>
            <a:r>
              <a:rPr lang="es-ES" dirty="0" smtClean="0"/>
              <a:t>Aplicar sombra clara desde lagrimal hacia el centro del ojo.</a:t>
            </a:r>
          </a:p>
          <a:p>
            <a:r>
              <a:rPr lang="es-ES" dirty="0" smtClean="0"/>
              <a:t>6. Retocar profundad en cuenca y comisura.</a:t>
            </a:r>
          </a:p>
          <a:p>
            <a:r>
              <a:rPr lang="es-ES" dirty="0" smtClean="0"/>
              <a:t>7. Aplicar varias capas de máscara de pestañas desde el centro del ojo en dirección a la sien.</a:t>
            </a:r>
          </a:p>
          <a:p>
            <a:r>
              <a:rPr lang="es-ES" dirty="0" smtClean="0"/>
              <a:t>8. Perfilar con tono intermedio u oscuro la línea del agua, uniendo este perfilado con el perfilado superior</a:t>
            </a:r>
          </a:p>
          <a:p>
            <a:r>
              <a:rPr lang="es-ES" dirty="0"/>
              <a:t>d</a:t>
            </a:r>
            <a:r>
              <a:rPr lang="es-ES" dirty="0" smtClean="0"/>
              <a:t>e comisura llevándolo ligeramente hacia la </a:t>
            </a:r>
            <a:r>
              <a:rPr lang="es-ES" dirty="0" smtClean="0"/>
              <a:t>sien.</a:t>
            </a:r>
            <a:endParaRPr lang="es-ES" dirty="0" smtClean="0"/>
          </a:p>
          <a:p>
            <a:r>
              <a:rPr lang="es-ES" dirty="0" smtClean="0"/>
              <a:t>9. Intensificar el punto de luz en pómulo alto.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969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gratuito hombre usando un pincel de maquillaje en la c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82" y="1025856"/>
            <a:ext cx="6368818" cy="550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95796" y="310806"/>
            <a:ext cx="3568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MAQUILLAJE DIA HOMBRE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Arial-BoldMT"/>
            </a:endParaRPr>
          </a:p>
        </p:txBody>
      </p:sp>
    </p:spTree>
    <p:extLst>
      <p:ext uri="{BB962C8B-B14F-4D97-AF65-F5344CB8AC3E}">
        <p14:creationId xmlns:p14="http://schemas.microsoft.com/office/powerpoint/2010/main" val="1437078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57646" y="966651"/>
            <a:ext cx="93281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El maquillaje para diario para hombre, se trata de dar un aspecto de buena cara, corregir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ojeras, manchas, imperfecciones etc.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Para ello lo primero que realizaremos es prepara la piel con el tratamiento más adecuado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s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egún su tipo de piel. A continuación corregiremos la ojera, se aplica muy poco 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p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roducto y acabamos con la yema de los dedos para un aspecto más natural, muy sutil.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La base que sea ligera y donde hayan manchas o imperfecciones tapar anteriormente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c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on un corrector un tono más oscuro que el tono de la mancha.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Luego sellaremos todo con polvos o traslúcidos o polvos bronceadores. Aplicaremos el </a:t>
            </a:r>
          </a:p>
          <a:p>
            <a:r>
              <a:rPr lang="es-ES" dirty="0" err="1" smtClean="0">
                <a:solidFill>
                  <a:srgbClr val="000000"/>
                </a:solidFill>
                <a:latin typeface="ArialMT"/>
              </a:rPr>
              <a:t>contouring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.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Aplicaremos muy pero muy poco de rubor, haremos las cejas y para finalizar un poco de 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bálsamo de labios.</a:t>
            </a:r>
          </a:p>
        </p:txBody>
      </p:sp>
    </p:spTree>
    <p:extLst>
      <p:ext uri="{BB962C8B-B14F-4D97-AF65-F5344CB8AC3E}">
        <p14:creationId xmlns:p14="http://schemas.microsoft.com/office/powerpoint/2010/main" val="180334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0OnXhnw4vI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6" y="933103"/>
            <a:ext cx="8326273" cy="46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343202" y="273287"/>
            <a:ext cx="434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  <a:t>MAQUILLAJE AHUMADO HOMBRE</a:t>
            </a:r>
          </a:p>
        </p:txBody>
      </p:sp>
    </p:spTree>
    <p:extLst>
      <p:ext uri="{BB962C8B-B14F-4D97-AF65-F5344CB8AC3E}">
        <p14:creationId xmlns:p14="http://schemas.microsoft.com/office/powerpoint/2010/main" val="2606990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07759" y="851338"/>
            <a:ext cx="434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  <a:t>MAQUILLAJE AHUMADO HOMBRE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82414" y="2033752"/>
            <a:ext cx="86180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Lo primero que realizaremos será poner una base marrón con un lápiz o producto</a:t>
            </a:r>
          </a:p>
          <a:p>
            <a:r>
              <a:rPr lang="es-ES" dirty="0"/>
              <a:t>c</a:t>
            </a:r>
            <a:r>
              <a:rPr lang="es-ES" dirty="0" smtClean="0"/>
              <a:t>remoso, lo difuminaremos hacia arriba. Luego sellaremos la parte del párpado </a:t>
            </a:r>
          </a:p>
          <a:p>
            <a:r>
              <a:rPr lang="es-ES" dirty="0"/>
              <a:t>m</a:t>
            </a:r>
            <a:r>
              <a:rPr lang="es-ES" dirty="0" smtClean="0"/>
              <a:t>óvil con negro. La finalidad de la base marrón es que la sombra permanezca</a:t>
            </a:r>
          </a:p>
          <a:p>
            <a:r>
              <a:rPr lang="es-ES" dirty="0"/>
              <a:t>d</a:t>
            </a:r>
            <a:r>
              <a:rPr lang="es-ES" dirty="0" smtClean="0"/>
              <a:t>urante más tiempo y el esfumado vaya ajustándose al color piel, ya que el </a:t>
            </a:r>
          </a:p>
          <a:p>
            <a:r>
              <a:rPr lang="es-ES" dirty="0" smtClean="0"/>
              <a:t>marrón contiene más amarillo que el negro y delinearemos también todo el ojo</a:t>
            </a:r>
          </a:p>
          <a:p>
            <a:r>
              <a:rPr lang="es-ES" dirty="0" smtClean="0"/>
              <a:t>por la línea del agua superior e inferior y la difumaremos.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677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3415" y="390775"/>
            <a:ext cx="76342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LABIOS</a:t>
            </a:r>
          </a:p>
          <a:p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 smtClean="0"/>
              <a:t>Para los labios usaremos un bálsamo labia para mantenerlos hidratados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14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93073" y="205549"/>
            <a:ext cx="81338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MT"/>
              </a:rPr>
              <a:t>No es propensa a la sensibilidad.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Piel de apariencia lozana y de aspecto aterciopelado. No brilla en exceso, el PH 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balanceado y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los poros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están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cerrados y por ello no tienes espinillas ni impurezas.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Si eres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dueño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una piel normal puedes considerarte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afortunado,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ya que no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necesitaras mucho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esfuerzo para conservar una apariencia saludable. Sin embargo,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requerirá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una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rutina de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cuidados intensivos durante el verano, cuando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exposición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excesiva al sol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podría causar </a:t>
            </a:r>
            <a:r>
              <a:rPr lang="fr-FR" dirty="0" smtClean="0">
                <a:solidFill>
                  <a:srgbClr val="000000"/>
                </a:solidFill>
                <a:latin typeface="ArialMT"/>
              </a:rPr>
              <a:t>daños  </a:t>
            </a:r>
            <a:r>
              <a:rPr lang="fr-FR" dirty="0">
                <a:solidFill>
                  <a:srgbClr val="000000"/>
                </a:solidFill>
                <a:latin typeface="ArialMT"/>
              </a:rPr>
              <a:t>irreversibles en tu piel</a:t>
            </a:r>
            <a:r>
              <a:rPr lang="fr-FR" dirty="0" smtClean="0">
                <a:solidFill>
                  <a:srgbClr val="000000"/>
                </a:solidFill>
                <a:latin typeface="ArialMT"/>
              </a:rPr>
              <a:t>.</a:t>
            </a:r>
          </a:p>
          <a:p>
            <a:endParaRPr lang="fr-FR" dirty="0">
              <a:solidFill>
                <a:srgbClr val="000000"/>
              </a:solidFill>
              <a:latin typeface="ArialMT"/>
            </a:endParaRPr>
          </a:p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CUIDADOS DE LA PIEL NORMAL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Arial-BoldMT"/>
            </a:endParaRP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193073" y="3553876"/>
            <a:ext cx="84473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MT"/>
              </a:rPr>
              <a:t>Limpia tu rostro todos los </a:t>
            </a:r>
            <a:r>
              <a:rPr lang="es-ES" dirty="0" smtClean="0">
                <a:latin typeface="ArialMT"/>
              </a:rPr>
              <a:t>días, </a:t>
            </a:r>
            <a:r>
              <a:rPr lang="es-ES" dirty="0">
                <a:latin typeface="ArialMT"/>
              </a:rPr>
              <a:t>no pongas en peligro la calidad de tu piel. La higiene es </a:t>
            </a:r>
            <a:r>
              <a:rPr lang="es-ES" dirty="0" smtClean="0">
                <a:latin typeface="ArialMT"/>
              </a:rPr>
              <a:t>esencial para </a:t>
            </a:r>
            <a:r>
              <a:rPr lang="es-ES" dirty="0">
                <a:latin typeface="ArialMT"/>
              </a:rPr>
              <a:t>quitar las impurezas y los residuos del maquillaje y la </a:t>
            </a:r>
            <a:r>
              <a:rPr lang="es-ES" dirty="0" smtClean="0">
                <a:latin typeface="ArialMT"/>
              </a:rPr>
              <a:t>polución, </a:t>
            </a:r>
            <a:r>
              <a:rPr lang="es-ES" dirty="0">
                <a:latin typeface="ArialMT"/>
              </a:rPr>
              <a:t>que pueden obstruir </a:t>
            </a:r>
            <a:r>
              <a:rPr lang="es-ES" dirty="0" smtClean="0">
                <a:latin typeface="ArialMT"/>
              </a:rPr>
              <a:t>los poros </a:t>
            </a:r>
            <a:r>
              <a:rPr lang="es-ES" dirty="0">
                <a:latin typeface="ArialMT"/>
              </a:rPr>
              <a:t>y provocar desequilibrios. La </a:t>
            </a:r>
            <a:r>
              <a:rPr lang="es-ES" dirty="0" smtClean="0">
                <a:latin typeface="ArialMT"/>
              </a:rPr>
              <a:t>elección </a:t>
            </a:r>
            <a:r>
              <a:rPr lang="es-ES" dirty="0">
                <a:latin typeface="ArialMT"/>
              </a:rPr>
              <a:t>de los </a:t>
            </a:r>
            <a:r>
              <a:rPr lang="es-ES" dirty="0" smtClean="0">
                <a:latin typeface="ArialMT"/>
              </a:rPr>
              <a:t>cosméticos también </a:t>
            </a:r>
            <a:r>
              <a:rPr lang="es-ES" dirty="0">
                <a:latin typeface="ArialMT"/>
              </a:rPr>
              <a:t>debe ser una prioridad.</a:t>
            </a:r>
          </a:p>
          <a:p>
            <a:r>
              <a:rPr lang="es-ES" dirty="0">
                <a:latin typeface="ArialMT"/>
              </a:rPr>
              <a:t>Los productos deben ser suaves y ligeros. Escoge productos para </a:t>
            </a:r>
            <a:r>
              <a:rPr lang="es-ES" dirty="0" smtClean="0">
                <a:latin typeface="ArialMT"/>
              </a:rPr>
              <a:t>pieles sensibles </a:t>
            </a:r>
            <a:r>
              <a:rPr lang="es-ES" dirty="0">
                <a:latin typeface="ArialMT"/>
              </a:rPr>
              <a:t>y te ira </a:t>
            </a:r>
            <a:r>
              <a:rPr lang="es-ES" dirty="0" smtClean="0">
                <a:latin typeface="ArialMT"/>
              </a:rPr>
              <a:t>de maravillas</a:t>
            </a:r>
            <a:r>
              <a:rPr lang="es-ES" dirty="0">
                <a:latin typeface="ArialMT"/>
              </a:rPr>
              <a:t>. Cada tipo de piel necesita un </a:t>
            </a:r>
            <a:r>
              <a:rPr lang="es-ES" dirty="0" smtClean="0">
                <a:latin typeface="ArialMT"/>
              </a:rPr>
              <a:t>régimen </a:t>
            </a:r>
            <a:r>
              <a:rPr lang="es-ES" dirty="0">
                <a:latin typeface="ArialMT"/>
              </a:rPr>
              <a:t>de cuidados, productos y </a:t>
            </a:r>
            <a:r>
              <a:rPr lang="es-ES" dirty="0" smtClean="0">
                <a:latin typeface="ArialMT"/>
              </a:rPr>
              <a:t>cosméticos diferentes</a:t>
            </a:r>
            <a:r>
              <a:rPr lang="es-ES" dirty="0">
                <a:latin typeface="ArialMT"/>
              </a:rPr>
              <a:t>, por ello es tan importante que conozcas sus </a:t>
            </a:r>
            <a:r>
              <a:rPr lang="es-ES" dirty="0" smtClean="0">
                <a:latin typeface="ArialMT"/>
              </a:rPr>
              <a:t>características.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1256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13434" y="2163293"/>
            <a:ext cx="23923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FIN</a:t>
            </a:r>
            <a:endParaRPr lang="es-E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69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80010" y="1087970"/>
            <a:ext cx="79639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PIEL GRASA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Poros agrandados, claramente visibles. Brillantez. Piel engrosada 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pálida: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los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vasos sanguíneos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pueden no ser visibles. La piel grasa es propensa a comedones (de cabeza negra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y cabeza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blanca) y a formas diversas de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acné.</a:t>
            </a:r>
            <a:endParaRPr lang="es-ES" dirty="0">
              <a:solidFill>
                <a:srgbClr val="000000"/>
              </a:solidFill>
              <a:latin typeface="ArialMT"/>
            </a:endParaRP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La piel grasa se distingue por su mayor espesor,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dilatación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los poros y el exceso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de secreción sebácea.</a:t>
            </a:r>
            <a:endParaRPr lang="es-ES" dirty="0">
              <a:solidFill>
                <a:srgbClr val="000000"/>
              </a:solidFill>
              <a:latin typeface="ArialMT"/>
            </a:endParaRP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Si consideramos su aspecto, resulta untuosa,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húmeda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brillante, y se aprecian con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frecuencia puntos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negros o espinillas, debido a la tendencia natural a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formación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impurezas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tan característica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este tipo de piel.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3179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71904" y="1100390"/>
            <a:ext cx="8823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MT"/>
              </a:rPr>
              <a:t>Sin embargo, no todo es negativo, ya que la piel grasa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envejece mas lentamente y, por tanto, mantiene un aspecto joven durante mas tiempo.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Además, es mas resistente a los efectos negativos causados por las agresiones externas, como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el viento, el frio o el sol.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La piel grasa puede presentarse a cualquier edad, si bien es mas frecuente en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adolescencia, como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consecuencia de los cambios hormonales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típicos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esta etapa de la vida. Aunque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el componente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hereditario es sin duda el mas determinante para tener este tipo de piel,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también</a:t>
            </a:r>
            <a:endParaRPr lang="es-ES" dirty="0">
              <a:solidFill>
                <a:srgbClr val="000000"/>
              </a:solidFill>
              <a:latin typeface="ArialMT"/>
            </a:endParaRP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puede ser debida a factores externos, entre los que podemos destacar, el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estrés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la alimentación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inadecuada.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860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0892" y="970235"/>
            <a:ext cx="94836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CUIDADOS DE LA PIEL GRASA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La higiene en la piel grasa es especialmente importante: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límpiate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dos veces al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día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 una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limpiadora especifica, jabonosa. Para evitar el exceso de brillos, utiliza una crema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hidratante que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no contenga aceites, en lo posible que sea de textura liviana o en gel. La limpieza de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los poros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eliminación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puntos negros son aspectos en los que hay que extremar el cuidado.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Para ello, utiliza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cosméticos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indicación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"no </a:t>
            </a:r>
            <a:r>
              <a:rPr lang="es-ES" dirty="0" err="1">
                <a:solidFill>
                  <a:srgbClr val="000000"/>
                </a:solidFill>
                <a:latin typeface="ArialMT"/>
              </a:rPr>
              <a:t>comedogenico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".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Esto significa que esta probado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científicamente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que no obstruye los poros ni potencia la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MT"/>
              </a:rPr>
              <a:t>aparición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puntos negros. Exfolia tu piel con mas frecuencia: dos veces a la semana 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muy adecuado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Una o dos veces a la semana es aconsejable que te apliques una mascarilla.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Utiliza siempre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un protector solar que sea adecuado para tu tipo de piel. Bebe agua para mantener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tu piel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hidratada y eliminar toxinas de tu organismo.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Evita el consumo de alcohol,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azúcar,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chocolate y refrescos. Tampoco ayudaran los fritos 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las comidas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 muchas especias. Come muchas verduras frescas de hoja verde y mucha fruta.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Trata de ingerir alimentos con alto contenido en vitamina B2, como nueces, levadura de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cerveza y  judías.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también,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alimentos que contengan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ácidos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grasos Omega 3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.</a:t>
            </a:r>
            <a:endParaRPr lang="es-ES" dirty="0">
              <a:solidFill>
                <a:srgbClr val="0000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93148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77007" y="835572"/>
            <a:ext cx="786699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PIEL SECA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Muy tirante. Escamosa. Cuarteada.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Las causas de la piel seca son factores tanto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exógenos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(externos) como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endógenos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(internos).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Una persona puede estar afectada por mas de uno de estos factores y la gravedad de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piel seca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aumentara con el numero de causas combinadas.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Este tipo de piel es habitualmente sensible y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podría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reaccionar con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irritación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si entrase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en contacto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 detergentes agresivos, jabones o productos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cosméticos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inadecuados.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Cuando 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función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de la barrera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cutánea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esta deteriorada, los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alérgenos,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los irritantes,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los contaminantes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y los microorganismos pueden penetrar mas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fácilmente.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846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4855" y="805421"/>
            <a:ext cx="852914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Arial-BoldMT"/>
              </a:rPr>
              <a:t>CUIDADOS DE LA PIEL SECA</a:t>
            </a: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Es importante evitar productos para el cuidado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cutáneo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que contengan componentes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irritantes, como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perfumes y colorantes. Compruebe siempre si el producto ha sido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dermatológicamente probado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en piel sensible. Evitar el lavado frecuente o prolongado,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así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como los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baños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o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las duchas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muy calientes que eliminan los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lípidos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constituyentes de la barrera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cutánea.</a:t>
            </a:r>
            <a:endParaRPr lang="es-ES" dirty="0">
              <a:solidFill>
                <a:srgbClr val="000000"/>
              </a:solidFill>
              <a:latin typeface="ArialMT"/>
            </a:endParaRPr>
          </a:p>
          <a:p>
            <a:r>
              <a:rPr lang="es-ES" dirty="0">
                <a:solidFill>
                  <a:srgbClr val="000000"/>
                </a:solidFill>
                <a:latin typeface="ArialMT"/>
              </a:rPr>
              <a:t>Es importante seguir una pauta y utilizar productos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idóneos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para la piel seca. Es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especialmente importante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abstenerse del uso de jabones agresivos que destruyen los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lípidos cutáneos naturales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. Evitar una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exposición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solar prolongada y en caso de hacerlo utilizar una pantalla </a:t>
            </a:r>
            <a:r>
              <a:rPr lang="es-ES" dirty="0" smtClean="0">
                <a:solidFill>
                  <a:srgbClr val="000000"/>
                </a:solidFill>
                <a:latin typeface="ArialMT"/>
              </a:rPr>
              <a:t>que bloquee </a:t>
            </a:r>
            <a:r>
              <a:rPr lang="es-ES" dirty="0">
                <a:solidFill>
                  <a:srgbClr val="000000"/>
                </a:solidFill>
                <a:latin typeface="ArialMT"/>
              </a:rPr>
              <a:t>los rayos UV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44042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352</TotalTime>
  <Words>3545</Words>
  <Application>Microsoft Office PowerPoint</Application>
  <PresentationFormat>Panorámica</PresentationFormat>
  <Paragraphs>258</Paragraphs>
  <Slides>40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1" baseType="lpstr">
      <vt:lpstr>Arial</vt:lpstr>
      <vt:lpstr>Arial-BoldMT</vt:lpstr>
      <vt:lpstr>ArialMT</vt:lpstr>
      <vt:lpstr>Calibri</vt:lpstr>
      <vt:lpstr>Roboto-Bold</vt:lpstr>
      <vt:lpstr>Roboto-Regular</vt:lpstr>
      <vt:lpstr>TimesNewRomanPS-BoldMT</vt:lpstr>
      <vt:lpstr>TimesNewRomanPSMT</vt:lpstr>
      <vt:lpstr>Trebuchet MS</vt:lpstr>
      <vt:lpstr>Wingdings 3</vt:lpstr>
      <vt:lpstr>Faceta</vt:lpstr>
      <vt:lpstr>Curso automaquillaje hombres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automaquillaje hombres</dc:title>
  <dc:creator>BEATRIZ CRISTI HUERTAS NAVARRO</dc:creator>
  <cp:lastModifiedBy>BEATRIZ CRISTI HUERTAS NAVARRO</cp:lastModifiedBy>
  <cp:revision>40</cp:revision>
  <dcterms:created xsi:type="dcterms:W3CDTF">2025-01-02T08:59:38Z</dcterms:created>
  <dcterms:modified xsi:type="dcterms:W3CDTF">2025-01-08T09:38:39Z</dcterms:modified>
</cp:coreProperties>
</file>