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sldIdLst>
    <p:sldId id="265" r:id="rId2"/>
    <p:sldId id="257" r:id="rId3"/>
    <p:sldId id="264" r:id="rId4"/>
    <p:sldId id="258" r:id="rId5"/>
    <p:sldId id="259" r:id="rId6"/>
    <p:sldId id="260" r:id="rId7"/>
    <p:sldId id="261" r:id="rId8"/>
    <p:sldId id="262" r:id="rId9"/>
    <p:sldId id="263"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73853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3780451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3206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015215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484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189114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973794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29158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44105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30/11/2022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638167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794A545-4D09-4A86-A99B-98512D2F407C}" type="datetimeFigureOut">
              <a:rPr lang="es-ES" smtClean="0"/>
              <a:t>30/11/2022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634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794A545-4D09-4A86-A99B-98512D2F407C}" type="datetimeFigureOut">
              <a:rPr lang="es-ES" smtClean="0"/>
              <a:t>30/11/2022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03301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794A545-4D09-4A86-A99B-98512D2F407C}" type="datetimeFigureOut">
              <a:rPr lang="es-ES" smtClean="0"/>
              <a:t>30/11/2022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154794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4A545-4D09-4A86-A99B-98512D2F407C}" type="datetimeFigureOut">
              <a:rPr lang="es-ES" smtClean="0"/>
              <a:t>30/11/2022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301528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794A545-4D09-4A86-A99B-98512D2F407C}" type="datetimeFigureOut">
              <a:rPr lang="es-ES" smtClean="0"/>
              <a:t>30/11/2022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698431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794A545-4D09-4A86-A99B-98512D2F407C}" type="datetimeFigureOut">
              <a:rPr lang="es-ES" smtClean="0"/>
              <a:t>30/11/2022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20041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94A545-4D09-4A86-A99B-98512D2F407C}" type="datetimeFigureOut">
              <a:rPr lang="es-ES" smtClean="0"/>
              <a:t>30/11/2022</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7669FC-C0A4-4347-8A4F-83421F0E8548}" type="slidenum">
              <a:rPr lang="es-ES" smtClean="0"/>
              <a:t>‹Nº›</a:t>
            </a:fld>
            <a:endParaRPr lang="es-ES"/>
          </a:p>
        </p:txBody>
      </p:sp>
    </p:spTree>
    <p:extLst>
      <p:ext uri="{BB962C8B-B14F-4D97-AF65-F5344CB8AC3E}">
        <p14:creationId xmlns:p14="http://schemas.microsoft.com/office/powerpoint/2010/main" val="1866140530"/>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25330" y="2967335"/>
            <a:ext cx="5141344"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Tema 2. La piel</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93718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0080" y="1352125"/>
            <a:ext cx="9434946" cy="1754326"/>
          </a:xfrm>
          <a:prstGeom prst="rect">
            <a:avLst/>
          </a:prstGeom>
        </p:spPr>
        <p:txBody>
          <a:bodyPr wrap="square">
            <a:spAutoFit/>
          </a:bodyPr>
          <a:lstStyle/>
          <a:p>
            <a:pPr>
              <a:lnSpc>
                <a:spcPct val="150000"/>
              </a:lnSpc>
            </a:pPr>
            <a:r>
              <a:rPr lang="es-ES" dirty="0"/>
              <a:t>El tónico debe ser </a:t>
            </a:r>
            <a:r>
              <a:rPr lang="es-ES" dirty="0" smtClean="0"/>
              <a:t>un poco astringente o también se puede usar un agua termal. </a:t>
            </a:r>
            <a:r>
              <a:rPr lang="es-ES" dirty="0"/>
              <a:t>La hidratación </a:t>
            </a:r>
            <a:r>
              <a:rPr lang="es-ES" dirty="0" smtClean="0"/>
              <a:t>se </a:t>
            </a:r>
            <a:r>
              <a:rPr lang="es-ES" dirty="0"/>
              <a:t>lleva a </a:t>
            </a:r>
            <a:r>
              <a:rPr lang="es-ES" dirty="0" smtClean="0"/>
              <a:t>cabo con </a:t>
            </a:r>
            <a:r>
              <a:rPr lang="es-ES" dirty="0"/>
              <a:t>un producto de fórmula muy ligera y no grasa, con filtro solar y no </a:t>
            </a:r>
            <a:r>
              <a:rPr lang="es-ES" dirty="0" err="1"/>
              <a:t>comedogénico</a:t>
            </a:r>
            <a:r>
              <a:rPr lang="es-ES" dirty="0"/>
              <a:t>. </a:t>
            </a:r>
            <a:r>
              <a:rPr lang="es-ES" dirty="0" smtClean="0"/>
              <a:t>Se puede usar menos cantidad a la hora de hidratar </a:t>
            </a:r>
            <a:r>
              <a:rPr lang="es-ES" dirty="0"/>
              <a:t>la barbilla y la nariz, pues estas áreas producen suficientes aceites naturales.</a:t>
            </a:r>
          </a:p>
        </p:txBody>
      </p:sp>
    </p:spTree>
    <p:extLst>
      <p:ext uri="{BB962C8B-B14F-4D97-AF65-F5344CB8AC3E}">
        <p14:creationId xmlns:p14="http://schemas.microsoft.com/office/powerpoint/2010/main" val="1903473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5637" y="1720840"/>
            <a:ext cx="9277004" cy="3780971"/>
          </a:xfrm>
          <a:prstGeom prst="rect">
            <a:avLst/>
          </a:prstGeom>
        </p:spPr>
        <p:txBody>
          <a:bodyPr wrap="square">
            <a:spAutoFit/>
          </a:bodyPr>
          <a:lstStyle/>
          <a:p>
            <a:pPr>
              <a:lnSpc>
                <a:spcPct val="150000"/>
              </a:lnSpc>
            </a:pPr>
            <a:r>
              <a:rPr lang="es-ES" dirty="0" smtClean="0"/>
              <a:t>La piel es el reflejo de nuestra salud. Factores como la contaminación atmosférica, la alimentación, las temperaturas ambientales y el tabaquismo pueden dañarla, por eso es tan importante cuidarla siguiendo unos hábitos saludables. Pero ¿qué es exactamente la piel? Se trata del órgano que recubre todo nuestro cuerpo protegiéndolo del exterior. Tiene sus propios recursos sanguíneos, células y glándulas especializadas (casi un tercio de la sangre que bombea el corazón va a parar a la piel). Sus funciones son muy importantes, ya que contiene terminaciones nerviosas </a:t>
            </a:r>
            <a:r>
              <a:rPr lang="es-ES" dirty="0"/>
              <a:t>táctiles. táctiles. </a:t>
            </a:r>
            <a:r>
              <a:rPr lang="es-ES" dirty="0" smtClean="0"/>
              <a:t>Regula la </a:t>
            </a:r>
            <a:r>
              <a:rPr lang="es-ES" dirty="0"/>
              <a:t>temperatura y la pérdida de agua del cuerpo. Además, posee propiedades de absorción. Por </a:t>
            </a:r>
            <a:r>
              <a:rPr lang="es-ES" dirty="0" smtClean="0"/>
              <a:t>eso, necesita </a:t>
            </a:r>
            <a:r>
              <a:rPr lang="es-ES" dirty="0"/>
              <a:t>una rutina de cuidados que iremos viendo a lo largo de este capítulo.</a:t>
            </a:r>
          </a:p>
        </p:txBody>
      </p:sp>
    </p:spTree>
    <p:extLst>
      <p:ext uri="{BB962C8B-B14F-4D97-AF65-F5344CB8AC3E}">
        <p14:creationId xmlns:p14="http://schemas.microsoft.com/office/powerpoint/2010/main" val="889817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15124" y="459570"/>
            <a:ext cx="10672281" cy="5770811"/>
          </a:xfrm>
          <a:prstGeom prst="rect">
            <a:avLst/>
          </a:prstGeom>
        </p:spPr>
        <p:txBody>
          <a:bodyPr wrap="none">
            <a:spAutoFit/>
          </a:bodyPr>
          <a:lstStyle/>
          <a:p>
            <a:r>
              <a:rPr lang="es-ES" dirty="0" smtClean="0"/>
              <a:t>1.1. CUIDADOS</a:t>
            </a:r>
          </a:p>
          <a:p>
            <a:r>
              <a:rPr lang="es-ES" dirty="0" smtClean="0"/>
              <a:t>1.- HIGIENE</a:t>
            </a:r>
          </a:p>
          <a:p>
            <a:endParaRPr lang="es-ES" dirty="0"/>
          </a:p>
          <a:p>
            <a:endParaRPr lang="es-ES" dirty="0" smtClean="0"/>
          </a:p>
          <a:p>
            <a:pPr>
              <a:lnSpc>
                <a:spcPct val="150000"/>
              </a:lnSpc>
            </a:pPr>
            <a:r>
              <a:rPr lang="es-ES" dirty="0" smtClean="0"/>
              <a:t>Hay </a:t>
            </a:r>
            <a:r>
              <a:rPr lang="es-ES" dirty="0"/>
              <a:t>que limpiar la piel del rostro dos veces al día, por la mañana y por la noche, con un</a:t>
            </a:r>
          </a:p>
          <a:p>
            <a:pPr>
              <a:lnSpc>
                <a:spcPct val="150000"/>
              </a:lnSpc>
            </a:pPr>
            <a:r>
              <a:rPr lang="es-ES" dirty="0"/>
              <a:t>cosmético que sea adecuado para nuestro tipo de piel: gel, crema, mousse o leche limpiadora.</a:t>
            </a:r>
          </a:p>
          <a:p>
            <a:pPr>
              <a:lnSpc>
                <a:spcPct val="150000"/>
              </a:lnSpc>
            </a:pPr>
            <a:r>
              <a:rPr lang="es-ES" dirty="0"/>
              <a:t>Después de limpiar, hay que tonificar con una loción que estimule la circulación sanguínea, cierre los</a:t>
            </a:r>
          </a:p>
          <a:p>
            <a:pPr>
              <a:lnSpc>
                <a:spcPct val="150000"/>
              </a:lnSpc>
            </a:pPr>
            <a:r>
              <a:rPr lang="es-ES" dirty="0"/>
              <a:t>poros y equilibre y calme el cutis. Esta tarea es importante y no se debe pasar por alto, aunque se</a:t>
            </a:r>
          </a:p>
          <a:p>
            <a:pPr>
              <a:lnSpc>
                <a:spcPct val="150000"/>
              </a:lnSpc>
            </a:pPr>
            <a:r>
              <a:rPr lang="es-ES" dirty="0"/>
              <a:t>recomienda evitar los productos que lleven alcohol para dañar lo menos posible la piel del rostro.</a:t>
            </a:r>
          </a:p>
          <a:p>
            <a:pPr>
              <a:lnSpc>
                <a:spcPct val="150000"/>
              </a:lnSpc>
            </a:pPr>
            <a:r>
              <a:rPr lang="es-ES" dirty="0"/>
              <a:t>Además, de manera opcional, siempre conviene aplicar una bruma de agua termal para calmar la</a:t>
            </a:r>
          </a:p>
          <a:p>
            <a:pPr>
              <a:lnSpc>
                <a:spcPct val="150000"/>
              </a:lnSpc>
            </a:pPr>
            <a:r>
              <a:rPr lang="es-ES" dirty="0"/>
              <a:t>zona y refrescarla, sobre todo en pieles muy sensibles. Si utilizamos maquillaje durante el día,</a:t>
            </a:r>
          </a:p>
          <a:p>
            <a:pPr>
              <a:lnSpc>
                <a:spcPct val="150000"/>
              </a:lnSpc>
            </a:pPr>
            <a:r>
              <a:rPr lang="es-ES" dirty="0"/>
              <a:t>debemos desmaquillarnos el rostro, ojos y labios utilizando un producto específico. El agua </a:t>
            </a:r>
            <a:r>
              <a:rPr lang="es-ES" dirty="0" err="1"/>
              <a:t>micelar</a:t>
            </a:r>
            <a:endParaRPr lang="es-ES" dirty="0"/>
          </a:p>
          <a:p>
            <a:pPr>
              <a:lnSpc>
                <a:spcPct val="150000"/>
              </a:lnSpc>
            </a:pPr>
            <a:r>
              <a:rPr lang="es-ES" dirty="0"/>
              <a:t>sirve para retirar productos no resistentes al agua en muy pocas pasadas, y los </a:t>
            </a:r>
            <a:r>
              <a:rPr lang="es-ES" dirty="0" err="1"/>
              <a:t>desmaquillantes</a:t>
            </a:r>
            <a:endParaRPr lang="es-ES" dirty="0"/>
          </a:p>
          <a:p>
            <a:pPr>
              <a:lnSpc>
                <a:spcPct val="150000"/>
              </a:lnSpc>
            </a:pPr>
            <a:r>
              <a:rPr lang="es-ES" dirty="0"/>
              <a:t>bifásicos contienen una mezcla de aceite y agua para acabar con los productos </a:t>
            </a:r>
            <a:r>
              <a:rPr lang="es-ES" dirty="0" err="1"/>
              <a:t>waterproof</a:t>
            </a:r>
            <a:r>
              <a:rPr lang="es-ES" dirty="0"/>
              <a:t>, evitando</a:t>
            </a:r>
          </a:p>
          <a:p>
            <a:pPr>
              <a:lnSpc>
                <a:spcPct val="150000"/>
              </a:lnSpc>
            </a:pPr>
            <a:r>
              <a:rPr lang="es-ES" dirty="0"/>
              <a:t>la irritación en zonas tan sensibles como son los ojos.</a:t>
            </a:r>
          </a:p>
        </p:txBody>
      </p:sp>
    </p:spTree>
    <p:extLst>
      <p:ext uri="{BB962C8B-B14F-4D97-AF65-F5344CB8AC3E}">
        <p14:creationId xmlns:p14="http://schemas.microsoft.com/office/powerpoint/2010/main" val="2570201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55963" y="335846"/>
            <a:ext cx="9185563" cy="5909310"/>
          </a:xfrm>
          <a:prstGeom prst="rect">
            <a:avLst/>
          </a:prstGeom>
        </p:spPr>
        <p:txBody>
          <a:bodyPr wrap="square">
            <a:spAutoFit/>
          </a:bodyPr>
          <a:lstStyle/>
          <a:p>
            <a:pPr>
              <a:lnSpc>
                <a:spcPct val="150000"/>
              </a:lnSpc>
            </a:pPr>
            <a:r>
              <a:rPr lang="es-ES" dirty="0"/>
              <a:t>Importante: debemos saber diferenciar </a:t>
            </a:r>
            <a:r>
              <a:rPr lang="es-ES" dirty="0" smtClean="0"/>
              <a:t>entre limpiador </a:t>
            </a:r>
            <a:r>
              <a:rPr lang="es-ES" dirty="0"/>
              <a:t>y </a:t>
            </a:r>
            <a:r>
              <a:rPr lang="es-ES" dirty="0" err="1"/>
              <a:t>desmaquillante</a:t>
            </a:r>
            <a:r>
              <a:rPr lang="es-ES" dirty="0"/>
              <a:t>. Este último tiene la función de eliminar todos los residuos de </a:t>
            </a:r>
            <a:r>
              <a:rPr lang="es-ES" dirty="0" smtClean="0"/>
              <a:t>maquillaje, sombras</a:t>
            </a:r>
            <a:r>
              <a:rPr lang="es-ES" dirty="0"/>
              <a:t>, pigmentos, etcétera. Sin embargo, el limpiador es más eficaz para realizar una limpieza del</a:t>
            </a:r>
          </a:p>
          <a:p>
            <a:pPr>
              <a:lnSpc>
                <a:spcPct val="150000"/>
              </a:lnSpc>
            </a:pPr>
            <a:r>
              <a:rPr lang="es-ES" dirty="0"/>
              <a:t>rostro y eliminar la suciedad que hayan generado factores externos como la contaminación. </a:t>
            </a:r>
            <a:endParaRPr lang="es-ES" dirty="0" smtClean="0"/>
          </a:p>
          <a:p>
            <a:pPr>
              <a:lnSpc>
                <a:spcPct val="150000"/>
              </a:lnSpc>
            </a:pPr>
            <a:r>
              <a:rPr lang="es-ES" dirty="0" smtClean="0"/>
              <a:t>2.HIDRATACIÓN </a:t>
            </a:r>
            <a:r>
              <a:rPr lang="es-ES" dirty="0"/>
              <a:t>La piel tiende a perder agua por evaporación y debemos reponerla con </a:t>
            </a:r>
            <a:r>
              <a:rPr lang="es-ES" dirty="0" smtClean="0"/>
              <a:t>frecuencia para </a:t>
            </a:r>
            <a:r>
              <a:rPr lang="es-ES" dirty="0"/>
              <a:t>evitar la descamación. Así mismo, la zona de los ojos hay que tratarla de forma específica </a:t>
            </a:r>
            <a:r>
              <a:rPr lang="es-ES" dirty="0" smtClean="0"/>
              <a:t>con un </a:t>
            </a:r>
            <a:r>
              <a:rPr lang="es-ES" dirty="0"/>
              <a:t>contorno de ojos y, opcionalmente, con un </a:t>
            </a:r>
            <a:r>
              <a:rPr lang="es-ES" dirty="0" err="1"/>
              <a:t>sérum</a:t>
            </a:r>
            <a:r>
              <a:rPr lang="es-ES" dirty="0"/>
              <a:t> (en pieles maduras) que aporte luz y un </a:t>
            </a:r>
            <a:r>
              <a:rPr lang="es-ES" dirty="0" smtClean="0"/>
              <a:t>efecto tensor </a:t>
            </a:r>
            <a:r>
              <a:rPr lang="es-ES" dirty="0"/>
              <a:t>para reducir los pliegues. En todo el rostro se debe utilizar una crema hidratante con </a:t>
            </a:r>
            <a:r>
              <a:rPr lang="es-ES" dirty="0" smtClean="0"/>
              <a:t>factor de </a:t>
            </a:r>
            <a:r>
              <a:rPr lang="es-ES" dirty="0"/>
              <a:t>protección de, al menos, SPF15 para prevenir el envejecimiento prematuro de la piel a causa </a:t>
            </a:r>
            <a:r>
              <a:rPr lang="es-ES" dirty="0" smtClean="0"/>
              <a:t>del sol</a:t>
            </a:r>
            <a:r>
              <a:rPr lang="es-ES" dirty="0"/>
              <a:t>. A la hora de escoger una crema hidratante, hay que tener en cuenta nuestro tipo de piel para</a:t>
            </a:r>
          </a:p>
          <a:p>
            <a:pPr>
              <a:lnSpc>
                <a:spcPct val="150000"/>
              </a:lnSpc>
            </a:pPr>
            <a:r>
              <a:rPr lang="es-ES" dirty="0"/>
              <a:t>que sea acorde con las necesidades de nuestra epidermis. Una correcta hidratación nos asegura </a:t>
            </a:r>
            <a:r>
              <a:rPr lang="es-ES" dirty="0" smtClean="0"/>
              <a:t>un maquillaje </a:t>
            </a:r>
            <a:r>
              <a:rPr lang="es-ES" dirty="0"/>
              <a:t>con un mejor acabado y más duradero.</a:t>
            </a:r>
          </a:p>
        </p:txBody>
      </p:sp>
    </p:spTree>
    <p:extLst>
      <p:ext uri="{BB962C8B-B14F-4D97-AF65-F5344CB8AC3E}">
        <p14:creationId xmlns:p14="http://schemas.microsoft.com/office/powerpoint/2010/main" val="728146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7075" y="58847"/>
            <a:ext cx="9559637" cy="6324808"/>
          </a:xfrm>
          <a:prstGeom prst="rect">
            <a:avLst/>
          </a:prstGeom>
        </p:spPr>
        <p:txBody>
          <a:bodyPr wrap="square">
            <a:spAutoFit/>
          </a:bodyPr>
          <a:lstStyle/>
          <a:p>
            <a:pPr>
              <a:lnSpc>
                <a:spcPct val="150000"/>
              </a:lnSpc>
            </a:pPr>
            <a:r>
              <a:rPr lang="es-ES" dirty="0"/>
              <a:t>En este punto se puede hablar también </a:t>
            </a:r>
            <a:r>
              <a:rPr lang="es-ES" dirty="0" smtClean="0"/>
              <a:t>de </a:t>
            </a:r>
            <a:r>
              <a:rPr lang="es-ES" dirty="0" err="1" smtClean="0"/>
              <a:t>prebases</a:t>
            </a:r>
            <a:r>
              <a:rPr lang="es-ES" dirty="0" smtClean="0"/>
              <a:t> </a:t>
            </a:r>
            <a:r>
              <a:rPr lang="es-ES" dirty="0"/>
              <a:t>o </a:t>
            </a:r>
            <a:r>
              <a:rPr lang="es-ES" dirty="0" err="1"/>
              <a:t>primers</a:t>
            </a:r>
            <a:r>
              <a:rPr lang="es-ES" dirty="0"/>
              <a:t>, cuya finalidad es preparar y suavizar la piel, además de dotar de una </a:t>
            </a:r>
            <a:r>
              <a:rPr lang="es-ES" dirty="0" smtClean="0"/>
              <a:t>mayor duración </a:t>
            </a:r>
            <a:r>
              <a:rPr lang="es-ES" dirty="0"/>
              <a:t>al maquillaje. Existen también productos específicos para ojos, que son recomendables </a:t>
            </a:r>
            <a:r>
              <a:rPr lang="es-ES" dirty="0" smtClean="0"/>
              <a:t>en personas </a:t>
            </a:r>
            <a:r>
              <a:rPr lang="es-ES" dirty="0"/>
              <a:t>con párpados grasos a quienes apenas les duran las sombras. </a:t>
            </a:r>
            <a:endParaRPr lang="es-ES" dirty="0" smtClean="0"/>
          </a:p>
          <a:p>
            <a:pPr>
              <a:lnSpc>
                <a:spcPct val="150000"/>
              </a:lnSpc>
            </a:pPr>
            <a:r>
              <a:rPr lang="es-ES" dirty="0" smtClean="0"/>
              <a:t>3</a:t>
            </a:r>
            <a:r>
              <a:rPr lang="es-ES" dirty="0"/>
              <a:t>. NUTRICIÓN </a:t>
            </a:r>
            <a:r>
              <a:rPr lang="es-ES" dirty="0" smtClean="0"/>
              <a:t>Una alimentación </a:t>
            </a:r>
            <a:r>
              <a:rPr lang="es-ES" dirty="0"/>
              <a:t>equilibrada y rica en frutas, verduras y proteínas aporta las vitaminas y </a:t>
            </a:r>
            <a:r>
              <a:rPr lang="es-ES" dirty="0" smtClean="0"/>
              <a:t>minerales necesarios </a:t>
            </a:r>
            <a:r>
              <a:rPr lang="es-ES" dirty="0"/>
              <a:t>para que la piel se repare y brille. También es una opción nutrirla mediante la </a:t>
            </a:r>
            <a:r>
              <a:rPr lang="es-ES" dirty="0" smtClean="0"/>
              <a:t>utilización de </a:t>
            </a:r>
            <a:r>
              <a:rPr lang="es-ES" dirty="0"/>
              <a:t>cremas y mascarillas específicas. </a:t>
            </a:r>
            <a:endParaRPr lang="es-ES" dirty="0" smtClean="0"/>
          </a:p>
          <a:p>
            <a:pPr>
              <a:lnSpc>
                <a:spcPct val="150000"/>
              </a:lnSpc>
            </a:pPr>
            <a:r>
              <a:rPr lang="es-ES" dirty="0" smtClean="0"/>
              <a:t>4</a:t>
            </a:r>
            <a:r>
              <a:rPr lang="es-ES" dirty="0"/>
              <a:t>. DESCANSO La piel se regenera por la noche, por eso </a:t>
            </a:r>
            <a:r>
              <a:rPr lang="es-ES" dirty="0" smtClean="0"/>
              <a:t>es recomendable </a:t>
            </a:r>
            <a:r>
              <a:rPr lang="es-ES" dirty="0"/>
              <a:t>utilizar cosméticos en ese periodo. Su función principal es reponer las </a:t>
            </a:r>
            <a:r>
              <a:rPr lang="es-ES" dirty="0" smtClean="0"/>
              <a:t>sustancias activas </a:t>
            </a:r>
            <a:r>
              <a:rPr lang="es-ES" dirty="0"/>
              <a:t>perdidas durante el día y regenerar la piel, retrasando su envejecimiento. Esta es una de </a:t>
            </a:r>
            <a:r>
              <a:rPr lang="es-ES" dirty="0" smtClean="0"/>
              <a:t>las razones </a:t>
            </a:r>
            <a:r>
              <a:rPr lang="es-ES" dirty="0"/>
              <a:t>por las que es muy importante limpiar bien el rostro antes de acostarse</a:t>
            </a:r>
            <a:r>
              <a:rPr lang="es-ES" dirty="0" smtClean="0"/>
              <a:t>.</a:t>
            </a:r>
          </a:p>
          <a:p>
            <a:pPr>
              <a:lnSpc>
                <a:spcPct val="150000"/>
              </a:lnSpc>
            </a:pPr>
            <a:r>
              <a:rPr lang="es-ES" dirty="0" smtClean="0"/>
              <a:t> </a:t>
            </a:r>
            <a:r>
              <a:rPr lang="es-ES" dirty="0"/>
              <a:t>5. EJERCICIO</a:t>
            </a:r>
          </a:p>
          <a:p>
            <a:pPr>
              <a:lnSpc>
                <a:spcPct val="150000"/>
              </a:lnSpc>
            </a:pPr>
            <a:r>
              <a:rPr lang="es-ES" dirty="0"/>
              <a:t>Favorece la circulación sanguínea y linfática, oxigenando todos los tejidos y eliminando toxinas, </a:t>
            </a:r>
            <a:r>
              <a:rPr lang="es-ES" dirty="0" smtClean="0"/>
              <a:t>algo imprescindible </a:t>
            </a:r>
            <a:r>
              <a:rPr lang="es-ES" dirty="0"/>
              <a:t>para que la piel reciba todo el aporte de nutrientes a través de la sangre y </a:t>
            </a:r>
            <a:r>
              <a:rPr lang="es-ES" dirty="0" smtClean="0"/>
              <a:t>se mantenga </a:t>
            </a:r>
            <a:r>
              <a:rPr lang="es-ES" dirty="0"/>
              <a:t>firme y sana.</a:t>
            </a:r>
          </a:p>
        </p:txBody>
      </p:sp>
    </p:spTree>
    <p:extLst>
      <p:ext uri="{BB962C8B-B14F-4D97-AF65-F5344CB8AC3E}">
        <p14:creationId xmlns:p14="http://schemas.microsoft.com/office/powerpoint/2010/main" val="41687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5883" y="307572"/>
            <a:ext cx="11222181" cy="6324808"/>
          </a:xfrm>
          <a:prstGeom prst="rect">
            <a:avLst/>
          </a:prstGeom>
        </p:spPr>
        <p:txBody>
          <a:bodyPr wrap="square">
            <a:spAutoFit/>
          </a:bodyPr>
          <a:lstStyle/>
          <a:p>
            <a:pPr>
              <a:lnSpc>
                <a:spcPct val="150000"/>
              </a:lnSpc>
            </a:pPr>
            <a:r>
              <a:rPr lang="es-ES" dirty="0"/>
              <a:t>6. PROTECCIÓN SOLAR Una de las agresiones más importantes que sufre </a:t>
            </a:r>
            <a:r>
              <a:rPr lang="es-ES" dirty="0" smtClean="0"/>
              <a:t>la piel </a:t>
            </a:r>
            <a:r>
              <a:rPr lang="es-ES" dirty="0"/>
              <a:t>es la exposición al sol y a los cambios de temperatura, haciendo que envejezca. Por ello, </a:t>
            </a:r>
            <a:r>
              <a:rPr lang="es-ES" dirty="0" smtClean="0"/>
              <a:t>como ya </a:t>
            </a:r>
            <a:r>
              <a:rPr lang="es-ES" dirty="0"/>
              <a:t>hemos mencionado, es imprescindible usar un protector solar a diario, de textura fluida </a:t>
            </a:r>
            <a:r>
              <a:rPr lang="es-ES" dirty="0" smtClean="0"/>
              <a:t>y adecuado </a:t>
            </a:r>
            <a:r>
              <a:rPr lang="es-ES" dirty="0"/>
              <a:t>para el rostro. </a:t>
            </a:r>
            <a:endParaRPr lang="es-ES" dirty="0" smtClean="0"/>
          </a:p>
          <a:p>
            <a:pPr>
              <a:lnSpc>
                <a:spcPct val="150000"/>
              </a:lnSpc>
            </a:pPr>
            <a:endParaRPr lang="es-ES" dirty="0" smtClean="0"/>
          </a:p>
          <a:p>
            <a:pPr>
              <a:lnSpc>
                <a:spcPct val="150000"/>
              </a:lnSpc>
            </a:pPr>
            <a:r>
              <a:rPr lang="es-ES" dirty="0" smtClean="0"/>
              <a:t>1.2 </a:t>
            </a:r>
            <a:r>
              <a:rPr lang="es-ES" dirty="0"/>
              <a:t>TIPOS DE PIEL La piel está formada por dos capas: 0 La epidermis </a:t>
            </a:r>
            <a:r>
              <a:rPr lang="es-ES" dirty="0" smtClean="0"/>
              <a:t>o cutícula </a:t>
            </a:r>
            <a:r>
              <a:rPr lang="es-ES" dirty="0"/>
              <a:t>es la capa más superficial y está formada por un conjunto de células que se agrupan </a:t>
            </a:r>
            <a:r>
              <a:rPr lang="es-ES" dirty="0" smtClean="0"/>
              <a:t>entre las </a:t>
            </a:r>
            <a:r>
              <a:rPr lang="es-ES" dirty="0"/>
              <a:t>distintas capas (estrato basal, espinoso, granuloso, lúcido y córneo). Se compone de </a:t>
            </a:r>
            <a:r>
              <a:rPr lang="es-ES" dirty="0" smtClean="0"/>
              <a:t>epitelio estratificado </a:t>
            </a:r>
            <a:r>
              <a:rPr lang="es-ES" dirty="0"/>
              <a:t>y epitelio </a:t>
            </a:r>
            <a:r>
              <a:rPr lang="es-ES" dirty="0" err="1"/>
              <a:t>queratinizado</a:t>
            </a:r>
            <a:r>
              <a:rPr lang="es-ES" dirty="0"/>
              <a:t>. 0 La dermis o corión está formada por un tejido fibroso </a:t>
            </a:r>
            <a:r>
              <a:rPr lang="es-ES" dirty="0" smtClean="0"/>
              <a:t>y elástico</a:t>
            </a:r>
            <a:r>
              <a:rPr lang="es-ES" dirty="0"/>
              <a:t>. Las fibras que contiene pueden ser colágenas, elásticas o reticulares. En esta capa </a:t>
            </a:r>
            <a:r>
              <a:rPr lang="es-ES" dirty="0" smtClean="0"/>
              <a:t>se encuentran </a:t>
            </a:r>
            <a:r>
              <a:rPr lang="es-ES" dirty="0"/>
              <a:t>las terminaciones nerviosas de los nervios sensoriales. La piel contiene un </a:t>
            </a:r>
            <a:r>
              <a:rPr lang="es-ES" dirty="0" smtClean="0"/>
              <a:t>pigmento llamado </a:t>
            </a:r>
            <a:r>
              <a:rPr lang="es-ES" dirty="0"/>
              <a:t>melanina que determina el color de las personas. Este color viene determinado desde </a:t>
            </a:r>
            <a:r>
              <a:rPr lang="es-ES" dirty="0" smtClean="0"/>
              <a:t>el nacimiento</a:t>
            </a:r>
            <a:r>
              <a:rPr lang="es-ES" dirty="0"/>
              <a:t>. Existen cinco pigmentos básicos que producen la variedad de tonos de la piel. </a:t>
            </a:r>
            <a:r>
              <a:rPr lang="es-ES" dirty="0" smtClean="0"/>
              <a:t>La oxihemoglobina </a:t>
            </a:r>
            <a:r>
              <a:rPr lang="es-ES" dirty="0"/>
              <a:t>imparte a la piel un brillo rosáceo. La hemoglobina reducida carece de oxígeno, </a:t>
            </a:r>
            <a:r>
              <a:rPr lang="es-ES" dirty="0" smtClean="0"/>
              <a:t>por lo </a:t>
            </a:r>
            <a:r>
              <a:rPr lang="es-ES" dirty="0"/>
              <a:t>que da a la piel un tinte azulado. El caroteno aporta un tono dorado cremoso. Los </a:t>
            </a:r>
            <a:r>
              <a:rPr lang="es-ES" dirty="0" err="1" smtClean="0"/>
              <a:t>melanoides</a:t>
            </a:r>
            <a:r>
              <a:rPr lang="es-ES" dirty="0" smtClean="0"/>
              <a:t> añaden </a:t>
            </a:r>
            <a:r>
              <a:rPr lang="es-ES" dirty="0"/>
              <a:t>tonos oscuros y la melanina antes mencionada origina las variaciones claras y oscuras </a:t>
            </a:r>
            <a:r>
              <a:rPr lang="es-ES" dirty="0" smtClean="0"/>
              <a:t>del color </a:t>
            </a:r>
            <a:r>
              <a:rPr lang="es-ES" dirty="0"/>
              <a:t>de la piel.</a:t>
            </a:r>
          </a:p>
        </p:txBody>
      </p:sp>
    </p:spTree>
    <p:extLst>
      <p:ext uri="{BB962C8B-B14F-4D97-AF65-F5344CB8AC3E}">
        <p14:creationId xmlns:p14="http://schemas.microsoft.com/office/powerpoint/2010/main" val="527383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0451" y="501687"/>
            <a:ext cx="10033461" cy="5909310"/>
          </a:xfrm>
          <a:prstGeom prst="rect">
            <a:avLst/>
          </a:prstGeom>
        </p:spPr>
        <p:txBody>
          <a:bodyPr wrap="square">
            <a:spAutoFit/>
          </a:bodyPr>
          <a:lstStyle/>
          <a:p>
            <a:pPr>
              <a:lnSpc>
                <a:spcPct val="150000"/>
              </a:lnSpc>
            </a:pPr>
            <a:r>
              <a:rPr lang="es-ES" b="1" dirty="0"/>
              <a:t>PIEL NORMAL </a:t>
            </a:r>
            <a:r>
              <a:rPr lang="es-ES" dirty="0"/>
              <a:t>De textura suave, sin espinillas ni poros abiertos. No presenta áreas</a:t>
            </a:r>
          </a:p>
          <a:p>
            <a:pPr>
              <a:lnSpc>
                <a:spcPct val="150000"/>
              </a:lnSpc>
            </a:pPr>
            <a:r>
              <a:rPr lang="es-ES" dirty="0"/>
              <a:t>grasas o secas. Su aspecto es suave, terso y con luz. Tiene el punto medio del PH de la piel sin</a:t>
            </a:r>
          </a:p>
          <a:p>
            <a:pPr>
              <a:lnSpc>
                <a:spcPct val="150000"/>
              </a:lnSpc>
            </a:pPr>
            <a:r>
              <a:rPr lang="es-ES" dirty="0"/>
              <a:t>prácticamente ninguna alteración, por lo que el nivel de sebo e hidratación está equilibrado. El</a:t>
            </a:r>
          </a:p>
          <a:p>
            <a:pPr>
              <a:lnSpc>
                <a:spcPct val="150000"/>
              </a:lnSpc>
            </a:pPr>
            <a:r>
              <a:rPr lang="es-ES" dirty="0"/>
              <a:t>mejor cuidado para estas pieles es mantener su equilibrio natural de agua y sebo. Se limpian</a:t>
            </a:r>
          </a:p>
          <a:p>
            <a:pPr>
              <a:lnSpc>
                <a:spcPct val="150000"/>
              </a:lnSpc>
            </a:pPr>
            <a:r>
              <a:rPr lang="es-ES" dirty="0"/>
              <a:t>utilizando un producto de PH equilibrado, agua </a:t>
            </a:r>
            <a:r>
              <a:rPr lang="es-ES" dirty="0" err="1"/>
              <a:t>micelar</a:t>
            </a:r>
            <a:r>
              <a:rPr lang="es-ES" dirty="0"/>
              <a:t> o leche limpiadora. El agua termal o agua </a:t>
            </a:r>
            <a:r>
              <a:rPr lang="es-ES" dirty="0" smtClean="0"/>
              <a:t>de rosas </a:t>
            </a:r>
            <a:r>
              <a:rPr lang="es-ES" dirty="0"/>
              <a:t>es un buen tónico para refrescarlas. La hidratación con cremas ligeras y un contorno de ojos </a:t>
            </a:r>
            <a:r>
              <a:rPr lang="es-ES" dirty="0" smtClean="0"/>
              <a:t>en textura </a:t>
            </a:r>
            <a:r>
              <a:rPr lang="es-ES" dirty="0"/>
              <a:t>de gel aportan el frescor que necesitan</a:t>
            </a:r>
            <a:r>
              <a:rPr lang="es-ES" dirty="0" smtClean="0"/>
              <a:t>.</a:t>
            </a:r>
          </a:p>
          <a:p>
            <a:pPr>
              <a:lnSpc>
                <a:spcPct val="150000"/>
              </a:lnSpc>
            </a:pPr>
            <a:r>
              <a:rPr lang="es-ES" b="1" dirty="0"/>
              <a:t>PIEL SENSIBLE </a:t>
            </a:r>
            <a:r>
              <a:rPr lang="es-ES" dirty="0"/>
              <a:t>Es la más delicada de todos los tipos.</a:t>
            </a:r>
          </a:p>
          <a:p>
            <a:pPr>
              <a:lnSpc>
                <a:spcPct val="150000"/>
              </a:lnSpc>
            </a:pPr>
            <a:r>
              <a:rPr lang="es-ES" dirty="0"/>
              <a:t>Se irrita con facilidad y suele ser propensa a reacciones alérgicas. Su textura es ligeramente seca y </a:t>
            </a:r>
            <a:r>
              <a:rPr lang="es-ES" dirty="0" smtClean="0"/>
              <a:t>de color </a:t>
            </a:r>
            <a:r>
              <a:rPr lang="es-ES" dirty="0"/>
              <a:t>rojizo, porque a veces son visibles los vasos sanguíneos. Hay que tratarla con mucha </a:t>
            </a:r>
            <a:r>
              <a:rPr lang="es-ES" dirty="0" smtClean="0"/>
              <a:t>suavidad, buscando </a:t>
            </a:r>
            <a:r>
              <a:rPr lang="es-ES" dirty="0"/>
              <a:t>fórmulas </a:t>
            </a:r>
            <a:r>
              <a:rPr lang="es-ES" dirty="0" err="1"/>
              <a:t>hipoalergénicas</a:t>
            </a:r>
            <a:r>
              <a:rPr lang="es-ES" dirty="0"/>
              <a:t> o dermatológicas que no contengan agentes irritantes. </a:t>
            </a:r>
            <a:r>
              <a:rPr lang="es-ES" dirty="0" smtClean="0"/>
              <a:t>Para limpiar </a:t>
            </a:r>
            <a:r>
              <a:rPr lang="es-ES" dirty="0"/>
              <a:t>una piel sensible no es recomendable que se use jabón, ya que alterarás el equilibrio </a:t>
            </a:r>
            <a:r>
              <a:rPr lang="es-ES" dirty="0" smtClean="0"/>
              <a:t>natural de </a:t>
            </a:r>
            <a:r>
              <a:rPr lang="es-ES" dirty="0"/>
              <a:t>la piel, es mejor usar una loción o crema limpiadora. Como tónico, usa agua templada, ya que </a:t>
            </a:r>
            <a:r>
              <a:rPr lang="es-ES" dirty="0" smtClean="0"/>
              <a:t>el resto </a:t>
            </a:r>
            <a:r>
              <a:rPr lang="es-ES" dirty="0"/>
              <a:t>de fórmulas pueden irritar la </a:t>
            </a:r>
            <a:r>
              <a:rPr lang="es-ES" dirty="0" smtClean="0"/>
              <a:t>piel</a:t>
            </a:r>
            <a:endParaRPr lang="es-ES" dirty="0"/>
          </a:p>
        </p:txBody>
      </p:sp>
    </p:spTree>
    <p:extLst>
      <p:ext uri="{BB962C8B-B14F-4D97-AF65-F5344CB8AC3E}">
        <p14:creationId xmlns:p14="http://schemas.microsoft.com/office/powerpoint/2010/main" val="164999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0450" y="249350"/>
            <a:ext cx="10341034" cy="6740307"/>
          </a:xfrm>
          <a:prstGeom prst="rect">
            <a:avLst/>
          </a:prstGeom>
        </p:spPr>
        <p:txBody>
          <a:bodyPr wrap="square">
            <a:spAutoFit/>
          </a:bodyPr>
          <a:lstStyle/>
          <a:p>
            <a:pPr>
              <a:lnSpc>
                <a:spcPct val="150000"/>
              </a:lnSpc>
            </a:pPr>
            <a:r>
              <a:rPr lang="es-ES" dirty="0"/>
              <a:t>. El tipo de hidratación en estas pieles es de vital importancia, se debe usar una crema </a:t>
            </a:r>
            <a:r>
              <a:rPr lang="es-ES" dirty="0" err="1"/>
              <a:t>hipoalergénica</a:t>
            </a:r>
            <a:r>
              <a:rPr lang="es-ES" dirty="0"/>
              <a:t> suave, preferiblemente con filtro solar alto. Las pieles sensibles maduras son flácidas y con poca definición. Se presentan con manchas, bolsas, flacidez y arrugas debido al envejecimiento</a:t>
            </a:r>
            <a:r>
              <a:rPr lang="es-ES" dirty="0" smtClean="0"/>
              <a:t>.</a:t>
            </a:r>
          </a:p>
          <a:p>
            <a:pPr>
              <a:lnSpc>
                <a:spcPct val="150000"/>
              </a:lnSpc>
            </a:pPr>
            <a:r>
              <a:rPr lang="es-ES" b="1" dirty="0"/>
              <a:t>PIEL SECA </a:t>
            </a:r>
            <a:r>
              <a:rPr lang="es-ES" dirty="0"/>
              <a:t>Es tan delicada que se irrita con facilidad. Si no se </a:t>
            </a:r>
            <a:r>
              <a:rPr lang="es-ES" dirty="0" smtClean="0"/>
              <a:t>cuida correctamente</a:t>
            </a:r>
            <a:r>
              <a:rPr lang="es-ES" dirty="0"/>
              <a:t>, se ve apagada. La piel seca suele ser una condición hereditaria. Al ser </a:t>
            </a:r>
            <a:r>
              <a:rPr lang="es-ES" dirty="0" smtClean="0"/>
              <a:t>insuficientes las </a:t>
            </a:r>
            <a:r>
              <a:rPr lang="es-ES" dirty="0"/>
              <a:t>secreciones sebáceas y reducida la grasa de las células, las arrugas y líneas de expresión aparecen</a:t>
            </a:r>
          </a:p>
          <a:p>
            <a:pPr>
              <a:lnSpc>
                <a:spcPct val="150000"/>
              </a:lnSpc>
            </a:pPr>
            <a:r>
              <a:rPr lang="es-ES" dirty="0"/>
              <a:t>antes de lo normal. Para la limpieza de esta piel hay que utilizar jabones sin perfume y </a:t>
            </a:r>
            <a:r>
              <a:rPr lang="es-ES" dirty="0" smtClean="0"/>
              <a:t>tónicos sin alcohol</a:t>
            </a:r>
            <a:r>
              <a:rPr lang="es-ES" dirty="0"/>
              <a:t>. Debe ser hidratada con cremas muy nutritivas y componentes intensivos de agua </a:t>
            </a:r>
            <a:r>
              <a:rPr lang="es-ES" dirty="0" smtClean="0"/>
              <a:t>para mantenerla </a:t>
            </a:r>
            <a:r>
              <a:rPr lang="es-ES" dirty="0"/>
              <a:t>sana y elástica. Como tónico, se recomienda emplear agua termal para activar </a:t>
            </a:r>
            <a:r>
              <a:rPr lang="es-ES" dirty="0" smtClean="0"/>
              <a:t>la circulación </a:t>
            </a:r>
            <a:r>
              <a:rPr lang="es-ES" dirty="0"/>
              <a:t>sanguínea de la piel. </a:t>
            </a:r>
            <a:endParaRPr lang="es-ES" dirty="0" smtClean="0"/>
          </a:p>
          <a:p>
            <a:pPr>
              <a:lnSpc>
                <a:spcPct val="150000"/>
              </a:lnSpc>
            </a:pPr>
            <a:r>
              <a:rPr lang="es-ES" b="1" dirty="0" smtClean="0"/>
              <a:t>PIEL </a:t>
            </a:r>
            <a:r>
              <a:rPr lang="es-ES" b="1" dirty="0"/>
              <a:t>GRASA </a:t>
            </a:r>
            <a:r>
              <a:rPr lang="es-ES" dirty="0"/>
              <a:t>Se caracteriza por una gran producción de sebo, </a:t>
            </a:r>
            <a:r>
              <a:rPr lang="es-ES" dirty="0" smtClean="0"/>
              <a:t>aceites, brillos</a:t>
            </a:r>
            <a:r>
              <a:rPr lang="es-ES" dirty="0"/>
              <a:t>, espinillas y puntos negros. La piel se ve más joven por más tiempo gracias a su textura </a:t>
            </a:r>
            <a:r>
              <a:rPr lang="es-ES" dirty="0" smtClean="0"/>
              <a:t>gruesa y </a:t>
            </a:r>
            <a:r>
              <a:rPr lang="es-ES" dirty="0"/>
              <a:t>las líneas de expresión aparecen más tarde. Lo mejor es limpiarla con una loción suave o </a:t>
            </a:r>
            <a:r>
              <a:rPr lang="es-ES" dirty="0" smtClean="0"/>
              <a:t>geles espumosos </a:t>
            </a:r>
            <a:r>
              <a:rPr lang="es-ES" dirty="0"/>
              <a:t>que disuelvan la grasa, mejor que con una loción fuerte o agresiva que estimule </a:t>
            </a:r>
            <a:r>
              <a:rPr lang="es-ES" dirty="0" smtClean="0"/>
              <a:t>la glándula </a:t>
            </a:r>
            <a:r>
              <a:rPr lang="es-ES" dirty="0"/>
              <a:t>sebácea y engrase más la piel.</a:t>
            </a:r>
          </a:p>
        </p:txBody>
      </p:sp>
    </p:spTree>
    <p:extLst>
      <p:ext uri="{BB962C8B-B14F-4D97-AF65-F5344CB8AC3E}">
        <p14:creationId xmlns:p14="http://schemas.microsoft.com/office/powerpoint/2010/main" val="64035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0203" y="1053280"/>
            <a:ext cx="10149840" cy="5078313"/>
          </a:xfrm>
          <a:prstGeom prst="rect">
            <a:avLst/>
          </a:prstGeom>
        </p:spPr>
        <p:txBody>
          <a:bodyPr wrap="square">
            <a:spAutoFit/>
          </a:bodyPr>
          <a:lstStyle/>
          <a:p>
            <a:pPr>
              <a:lnSpc>
                <a:spcPct val="150000"/>
              </a:lnSpc>
            </a:pPr>
            <a:r>
              <a:rPr lang="es-ES" dirty="0"/>
              <a:t>En este caso, el tónico debe contener alcohol, pero solo si </a:t>
            </a:r>
            <a:r>
              <a:rPr lang="es-ES" dirty="0" smtClean="0"/>
              <a:t>la piel </a:t>
            </a:r>
            <a:r>
              <a:rPr lang="es-ES" dirty="0"/>
              <a:t>tiene un aspecto muy brillante. Hay que buscar productos que sean astringentes (cicatrizantes) </a:t>
            </a:r>
            <a:r>
              <a:rPr lang="es-ES" dirty="0" smtClean="0"/>
              <a:t>o una </a:t>
            </a:r>
            <a:r>
              <a:rPr lang="es-ES" dirty="0"/>
              <a:t>composición de aceites de </a:t>
            </a:r>
            <a:r>
              <a:rPr lang="es-ES" dirty="0" err="1"/>
              <a:t>hamamelis</a:t>
            </a:r>
            <a:r>
              <a:rPr lang="es-ES" dirty="0"/>
              <a:t>, de árbol de té y de pomelo, que son tónicos </a:t>
            </a:r>
            <a:r>
              <a:rPr lang="es-ES" dirty="0" smtClean="0"/>
              <a:t>naturales excelentes </a:t>
            </a:r>
            <a:r>
              <a:rPr lang="es-ES" dirty="0"/>
              <a:t>para estas pieles. La hidratación debe hacerse con bases acuosas para las zonas </a:t>
            </a:r>
            <a:r>
              <a:rPr lang="es-ES" dirty="0" smtClean="0"/>
              <a:t>del contorno </a:t>
            </a:r>
            <a:r>
              <a:rPr lang="es-ES" dirty="0"/>
              <a:t>de ojos, mejillas y cuello, pero no para la nariz, barbilla y frente, que son zonas más </a:t>
            </a:r>
            <a:r>
              <a:rPr lang="es-ES" dirty="0" smtClean="0"/>
              <a:t>grasas. Es recomendable </a:t>
            </a:r>
            <a:r>
              <a:rPr lang="es-ES" dirty="0"/>
              <a:t>utilizar productos no </a:t>
            </a:r>
            <a:r>
              <a:rPr lang="es-ES" dirty="0" err="1"/>
              <a:t>comedogénicos</a:t>
            </a:r>
            <a:r>
              <a:rPr lang="es-ES" dirty="0"/>
              <a:t> que no obstruyan los poros</a:t>
            </a:r>
            <a:r>
              <a:rPr lang="es-ES" dirty="0" smtClean="0"/>
              <a:t>.</a:t>
            </a:r>
          </a:p>
          <a:p>
            <a:pPr>
              <a:lnSpc>
                <a:spcPct val="150000"/>
              </a:lnSpc>
            </a:pPr>
            <a:r>
              <a:rPr lang="es-ES" dirty="0" smtClean="0"/>
              <a:t> </a:t>
            </a:r>
            <a:r>
              <a:rPr lang="es-ES" b="1" dirty="0"/>
              <a:t>PIEL MIXTA </a:t>
            </a:r>
            <a:r>
              <a:rPr lang="es-ES" dirty="0" smtClean="0"/>
              <a:t>Las pieles </a:t>
            </a:r>
            <a:r>
              <a:rPr lang="es-ES" dirty="0"/>
              <a:t>mixtas se presentan por secciones, es decir, una zona grasa, normalmente llamada zona </a:t>
            </a:r>
            <a:r>
              <a:rPr lang="es-ES" dirty="0" smtClean="0"/>
              <a:t>T (frente</a:t>
            </a:r>
            <a:r>
              <a:rPr lang="es-ES" dirty="0"/>
              <a:t>, nariz y barbilla) y la zona más suave, aunque a veces demasiado seca, en los laterales </a:t>
            </a:r>
            <a:r>
              <a:rPr lang="es-ES" dirty="0" smtClean="0"/>
              <a:t>del rostro.</a:t>
            </a:r>
          </a:p>
          <a:p>
            <a:pPr>
              <a:lnSpc>
                <a:spcPct val="150000"/>
              </a:lnSpc>
            </a:pPr>
            <a:r>
              <a:rPr lang="es-ES" dirty="0"/>
              <a:t>Es una de las pieles más difíciles en su cuidado porque tiene varios focos de grasa </a:t>
            </a:r>
            <a:r>
              <a:rPr lang="es-ES" dirty="0" smtClean="0"/>
              <a:t>y sequedad</a:t>
            </a:r>
            <a:r>
              <a:rPr lang="es-ES" dirty="0"/>
              <a:t>. Para su limpieza se usa </a:t>
            </a:r>
            <a:r>
              <a:rPr lang="es-ES" dirty="0" smtClean="0"/>
              <a:t>una textura </a:t>
            </a:r>
            <a:r>
              <a:rPr lang="es-ES" dirty="0"/>
              <a:t>gel </a:t>
            </a:r>
            <a:r>
              <a:rPr lang="es-ES" dirty="0" smtClean="0"/>
              <a:t>que no contenga ácidos y una crema ligera a ser posible libre de aceites o con muy poco aceite que puede ser en textura gel.</a:t>
            </a:r>
            <a:endParaRPr lang="es-ES" dirty="0"/>
          </a:p>
        </p:txBody>
      </p:sp>
    </p:spTree>
    <p:extLst>
      <p:ext uri="{BB962C8B-B14F-4D97-AF65-F5344CB8AC3E}">
        <p14:creationId xmlns:p14="http://schemas.microsoft.com/office/powerpoint/2010/main" val="2822378732"/>
      </p:ext>
    </p:extLst>
  </p:cSld>
  <p:clrMapOvr>
    <a:masterClrMapping/>
  </p:clrMapOvr>
</p:sld>
</file>

<file path=ppt/theme/theme1.xml><?xml version="1.0" encoding="utf-8"?>
<a:theme xmlns:a="http://schemas.openxmlformats.org/drawingml/2006/main" name="Faceta">
  <a:themeElements>
    <a:clrScheme name="Violet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1720</Words>
  <Application>Microsoft Office PowerPoint</Application>
  <PresentationFormat>Panorámica</PresentationFormat>
  <Paragraphs>44</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BEATRIZ CRISTI HUERTAS NAVARRO</dc:creator>
  <cp:lastModifiedBy>BEATRIZ CRISTI HUERTAS NAVARRO</cp:lastModifiedBy>
  <cp:revision>5</cp:revision>
  <dcterms:created xsi:type="dcterms:W3CDTF">2022-10-03T11:30:07Z</dcterms:created>
  <dcterms:modified xsi:type="dcterms:W3CDTF">2022-11-30T11:24:08Z</dcterms:modified>
</cp:coreProperties>
</file>